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815" r:id="rId2"/>
    <p:sldMasterId id="2147483827" r:id="rId3"/>
  </p:sldMasterIdLst>
  <p:notesMasterIdLst>
    <p:notesMasterId r:id="rId105"/>
  </p:notesMasterIdLst>
  <p:handoutMasterIdLst>
    <p:handoutMasterId r:id="rId106"/>
  </p:handoutMasterIdLst>
  <p:sldIdLst>
    <p:sldId id="277" r:id="rId4"/>
    <p:sldId id="278" r:id="rId5"/>
    <p:sldId id="268" r:id="rId6"/>
    <p:sldId id="388" r:id="rId7"/>
    <p:sldId id="360" r:id="rId8"/>
    <p:sldId id="319" r:id="rId9"/>
    <p:sldId id="320" r:id="rId10"/>
    <p:sldId id="323" r:id="rId11"/>
    <p:sldId id="325" r:id="rId12"/>
    <p:sldId id="290" r:id="rId13"/>
    <p:sldId id="355" r:id="rId14"/>
    <p:sldId id="356" r:id="rId15"/>
    <p:sldId id="358" r:id="rId16"/>
    <p:sldId id="361" r:id="rId17"/>
    <p:sldId id="362" r:id="rId18"/>
    <p:sldId id="280" r:id="rId19"/>
    <p:sldId id="324" r:id="rId20"/>
    <p:sldId id="363" r:id="rId21"/>
    <p:sldId id="364" r:id="rId22"/>
    <p:sldId id="365" r:id="rId23"/>
    <p:sldId id="371" r:id="rId24"/>
    <p:sldId id="366" r:id="rId25"/>
    <p:sldId id="367" r:id="rId26"/>
    <p:sldId id="368" r:id="rId27"/>
    <p:sldId id="369" r:id="rId28"/>
    <p:sldId id="370" r:id="rId29"/>
    <p:sldId id="288" r:id="rId30"/>
    <p:sldId id="289" r:id="rId31"/>
    <p:sldId id="300" r:id="rId32"/>
    <p:sldId id="299" r:id="rId33"/>
    <p:sldId id="301" r:id="rId34"/>
    <p:sldId id="387" r:id="rId35"/>
    <p:sldId id="303" r:id="rId36"/>
    <p:sldId id="302" r:id="rId37"/>
    <p:sldId id="372" r:id="rId38"/>
    <p:sldId id="304" r:id="rId39"/>
    <p:sldId id="373" r:id="rId40"/>
    <p:sldId id="306" r:id="rId41"/>
    <p:sldId id="308" r:id="rId42"/>
    <p:sldId id="376" r:id="rId43"/>
    <p:sldId id="293" r:id="rId44"/>
    <p:sldId id="374" r:id="rId45"/>
    <p:sldId id="375" r:id="rId46"/>
    <p:sldId id="377" r:id="rId47"/>
    <p:sldId id="292" r:id="rId48"/>
    <p:sldId id="295" r:id="rId49"/>
    <p:sldId id="309" r:id="rId50"/>
    <p:sldId id="310" r:id="rId51"/>
    <p:sldId id="313" r:id="rId52"/>
    <p:sldId id="314" r:id="rId53"/>
    <p:sldId id="311" r:id="rId54"/>
    <p:sldId id="312" r:id="rId55"/>
    <p:sldId id="318" r:id="rId56"/>
    <p:sldId id="274" r:id="rId57"/>
    <p:sldId id="275" r:id="rId58"/>
    <p:sldId id="322" r:id="rId59"/>
    <p:sldId id="321" r:id="rId60"/>
    <p:sldId id="378" r:id="rId61"/>
    <p:sldId id="380" r:id="rId62"/>
    <p:sldId id="381" r:id="rId63"/>
    <p:sldId id="383" r:id="rId64"/>
    <p:sldId id="382" r:id="rId65"/>
    <p:sldId id="384" r:id="rId66"/>
    <p:sldId id="385" r:id="rId67"/>
    <p:sldId id="386" r:id="rId68"/>
    <p:sldId id="379" r:id="rId69"/>
    <p:sldId id="354" r:id="rId70"/>
    <p:sldId id="270"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283" r:id="rId100"/>
    <p:sldId id="284" r:id="rId101"/>
    <p:sldId id="285" r:id="rId102"/>
    <p:sldId id="286" r:id="rId103"/>
    <p:sldId id="28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E28"/>
    <a:srgbClr val="1496FF"/>
    <a:srgbClr val="B4DC00"/>
    <a:srgbClr val="84CDF0"/>
    <a:srgbClr val="008CDB"/>
    <a:srgbClr val="1A1A1A"/>
    <a:srgbClr val="474747"/>
    <a:srgbClr val="006BBA"/>
    <a:srgbClr val="72BE28"/>
    <a:srgbClr val="6F2D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6952" autoAdjust="0"/>
  </p:normalViewPr>
  <p:slideViewPr>
    <p:cSldViewPr snapToGrid="0" snapToObjects="1">
      <p:cViewPr varScale="1">
        <p:scale>
          <a:sx n="106" d="100"/>
          <a:sy n="106" d="100"/>
        </p:scale>
        <p:origin x="78" y="144"/>
      </p:cViewPr>
      <p:guideLst/>
    </p:cSldViewPr>
  </p:slideViewPr>
  <p:outlineViewPr>
    <p:cViewPr>
      <p:scale>
        <a:sx n="33" d="100"/>
        <a:sy n="33" d="100"/>
      </p:scale>
      <p:origin x="0" y="-2528"/>
    </p:cViewPr>
  </p:outlineViewPr>
  <p:notesTextViewPr>
    <p:cViewPr>
      <p:scale>
        <a:sx n="1" d="1"/>
        <a:sy n="1" d="1"/>
      </p:scale>
      <p:origin x="0" y="0"/>
    </p:cViewPr>
  </p:notesTextViewPr>
  <p:notesViewPr>
    <p:cSldViewPr snapToGrid="0" snapToObjects="1">
      <p:cViewPr varScale="1">
        <p:scale>
          <a:sx n="112" d="100"/>
          <a:sy n="112" d="100"/>
        </p:scale>
        <p:origin x="244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presProps" Target="pres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8E1284-B90E-0146-9F8E-2411E8C3CD70}" type="slidenum">
              <a:rPr lang="en-US" smtClean="0"/>
              <a:t>‹#›</a:t>
            </a:fld>
            <a:endParaRPr lang="en-US"/>
          </a:p>
        </p:txBody>
      </p:sp>
    </p:spTree>
    <p:extLst>
      <p:ext uri="{BB962C8B-B14F-4D97-AF65-F5344CB8AC3E}">
        <p14:creationId xmlns:p14="http://schemas.microsoft.com/office/powerpoint/2010/main" val="41447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4A37-E2D2-4D4C-AAC6-25188AD91CB1}"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DACE4-7964-6E4C-9580-3739B6BD2EDF}" type="slidenum">
              <a:rPr lang="en-US" smtClean="0"/>
              <a:t>‹#›</a:t>
            </a:fld>
            <a:endParaRPr lang="en-US"/>
          </a:p>
        </p:txBody>
      </p:sp>
    </p:spTree>
    <p:extLst>
      <p:ext uri="{BB962C8B-B14F-4D97-AF65-F5344CB8AC3E}">
        <p14:creationId xmlns:p14="http://schemas.microsoft.com/office/powerpoint/2010/main" val="80515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DACE4-7964-6E4C-9580-3739B6BD2EDF}" type="slidenum">
              <a:rPr lang="en-US" smtClean="0"/>
              <a:t>34</a:t>
            </a:fld>
            <a:endParaRPr lang="en-US"/>
          </a:p>
        </p:txBody>
      </p:sp>
    </p:spTree>
    <p:extLst>
      <p:ext uri="{BB962C8B-B14F-4D97-AF65-F5344CB8AC3E}">
        <p14:creationId xmlns:p14="http://schemas.microsoft.com/office/powerpoint/2010/main" val="1906036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8000"/>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5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4" name="TextBox 3"/>
          <p:cNvSpPr txBox="1"/>
          <p:nvPr userDrawn="1"/>
        </p:nvSpPr>
        <p:spPr>
          <a:xfrm>
            <a:off x="549691" y="1240971"/>
            <a:ext cx="6795732" cy="448721"/>
          </a:xfrm>
          <a:prstGeom prst="rect">
            <a:avLst/>
          </a:prstGeom>
          <a:noFill/>
        </p:spPr>
        <p:txBody>
          <a:bodyPr wrap="square" lIns="0" tIns="0" rIns="0" bIns="0" rtlCol="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2000" b="1" kern="1200" dirty="0">
                <a:solidFill>
                  <a:schemeClr val="bg2"/>
                </a:solidFill>
                <a:effectLst/>
                <a:latin typeface="+mn-lt"/>
                <a:ea typeface="+mn-ea"/>
                <a:cs typeface="+mn-cs"/>
              </a:rPr>
              <a:t>Cloud innovation and automation</a:t>
            </a:r>
          </a:p>
          <a:p>
            <a:pPr>
              <a:lnSpc>
                <a:spcPct val="120000"/>
              </a:lnSpc>
            </a:pPr>
            <a:endParaRPr lang="en-US" sz="2000" b="1" dirty="0">
              <a:solidFill>
                <a:schemeClr val="bg2"/>
              </a:solidFill>
              <a:latin typeface="Calibri Light" charset="0"/>
              <a:ea typeface="Calibri Light" charset="0"/>
              <a:cs typeface="Calibri Light" charset="0"/>
            </a:endParaRPr>
          </a:p>
        </p:txBody>
      </p:sp>
      <p:sp>
        <p:nvSpPr>
          <p:cNvPr id="8"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04173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1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gn="ctr">
              <a:lnSpc>
                <a:spcPct val="120000"/>
              </a:lnSpc>
              <a:defRPr sz="40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Click icon to add picture</a:t>
            </a:r>
          </a:p>
        </p:txBody>
      </p:sp>
    </p:spTree>
    <p:extLst>
      <p:ext uri="{BB962C8B-B14F-4D97-AF65-F5344CB8AC3E}">
        <p14:creationId xmlns:p14="http://schemas.microsoft.com/office/powerpoint/2010/main" val="566897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Click icon to add picture</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6876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1974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19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Tree>
    <p:extLst>
      <p:ext uri="{BB962C8B-B14F-4D97-AF65-F5344CB8AC3E}">
        <p14:creationId xmlns:p14="http://schemas.microsoft.com/office/powerpoint/2010/main" val="1176588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48328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54539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57964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98904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4" name="TextBox 3"/>
          <p:cNvSpPr txBox="1"/>
          <p:nvPr userDrawn="1"/>
        </p:nvSpPr>
        <p:spPr>
          <a:xfrm>
            <a:off x="-1789611" y="1110343"/>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sp>
        <p:nvSpPr>
          <p:cNvPr id="17"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8" name="TextBox 17"/>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Digital experience and transformation</a:t>
            </a:r>
          </a:p>
        </p:txBody>
      </p:sp>
      <p:sp>
        <p:nvSpPr>
          <p:cNvPr id="19"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2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540631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start_slide">
    <p:bg>
      <p:bgPr>
        <a:solidFill>
          <a:srgbClr val="0070C0"/>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0722" cy="6858000"/>
          </a:xfrm>
          <a:prstGeom prst="rect">
            <a:avLst/>
          </a:prstGeom>
        </p:spPr>
      </p:pic>
      <p:sp>
        <p:nvSpPr>
          <p:cNvPr id="3" name="TextBox 2"/>
          <p:cNvSpPr txBox="1"/>
          <p:nvPr userDrawn="1"/>
        </p:nvSpPr>
        <p:spPr>
          <a:xfrm>
            <a:off x="14087475" y="-314325"/>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3" name="Group 12"/>
          <p:cNvGrpSpPr/>
          <p:nvPr userDrawn="1"/>
        </p:nvGrpSpPr>
        <p:grpSpPr>
          <a:xfrm>
            <a:off x="6555179" y="8449733"/>
            <a:ext cx="523751" cy="480505"/>
            <a:chOff x="3273480" y="2144160"/>
            <a:chExt cx="3653639" cy="3351959"/>
          </a:xfrm>
        </p:grpSpPr>
        <p:sp>
          <p:nvSpPr>
            <p:cNvPr id="1656" name="Freeform: Shape 1"/>
            <p:cNvSpPr/>
            <p:nvPr userDrawn="1"/>
          </p:nvSpPr>
          <p:spPr>
            <a:xfrm>
              <a:off x="4151159" y="4982400"/>
              <a:ext cx="968759" cy="513719"/>
            </a:xfrm>
            <a:custGeom>
              <a:avLst/>
              <a:gdLst/>
              <a:ahLst/>
              <a:cxnLst>
                <a:cxn ang="3cd4">
                  <a:pos x="hc" y="t"/>
                </a:cxn>
                <a:cxn ang="cd2">
                  <a:pos x="l" y="vc"/>
                </a:cxn>
                <a:cxn ang="cd4">
                  <a:pos x="hc" y="b"/>
                </a:cxn>
                <a:cxn ang="0">
                  <a:pos x="r" y="vc"/>
                </a:cxn>
              </a:cxnLst>
              <a:rect l="l" t="t" r="r" b="b"/>
              <a:pathLst>
                <a:path w="2692" h="1428">
                  <a:moveTo>
                    <a:pt x="2387" y="53"/>
                  </a:moveTo>
                  <a:cubicBezTo>
                    <a:pt x="2376" y="31"/>
                    <a:pt x="2365" y="20"/>
                    <a:pt x="2353" y="0"/>
                  </a:cubicBezTo>
                  <a:cubicBezTo>
                    <a:pt x="1591" y="578"/>
                    <a:pt x="578" y="1287"/>
                    <a:pt x="0" y="1428"/>
                  </a:cubicBezTo>
                  <a:cubicBezTo>
                    <a:pt x="697" y="1318"/>
                    <a:pt x="1840" y="731"/>
                    <a:pt x="2692" y="251"/>
                  </a:cubicBezTo>
                  <a:cubicBezTo>
                    <a:pt x="2574" y="217"/>
                    <a:pt x="2463" y="152"/>
                    <a:pt x="2387" y="5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7" name="Freeform: Shape 2"/>
            <p:cNvSpPr/>
            <p:nvPr userDrawn="1"/>
          </p:nvSpPr>
          <p:spPr>
            <a:xfrm>
              <a:off x="3273480" y="3562560"/>
              <a:ext cx="638640" cy="851040"/>
            </a:xfrm>
            <a:custGeom>
              <a:avLst/>
              <a:gdLst/>
              <a:ahLst/>
              <a:cxnLst>
                <a:cxn ang="3cd4">
                  <a:pos x="hc" y="t"/>
                </a:cxn>
                <a:cxn ang="cd2">
                  <a:pos x="l" y="vc"/>
                </a:cxn>
                <a:cxn ang="cd4">
                  <a:pos x="hc" y="b"/>
                </a:cxn>
                <a:cxn ang="0">
                  <a:pos x="r" y="vc"/>
                </a:cxn>
              </a:cxnLst>
              <a:rect l="l" t="t" r="r" b="b"/>
              <a:pathLst>
                <a:path w="1775" h="2365">
                  <a:moveTo>
                    <a:pt x="1614" y="175"/>
                  </a:moveTo>
                  <a:cubicBezTo>
                    <a:pt x="1571" y="121"/>
                    <a:pt x="1538" y="65"/>
                    <a:pt x="1515" y="0"/>
                  </a:cubicBezTo>
                  <a:cubicBezTo>
                    <a:pt x="928" y="731"/>
                    <a:pt x="197" y="1721"/>
                    <a:pt x="0" y="2365"/>
                  </a:cubicBezTo>
                  <a:cubicBezTo>
                    <a:pt x="228" y="1820"/>
                    <a:pt x="1100" y="948"/>
                    <a:pt x="1775" y="305"/>
                  </a:cubicBezTo>
                  <a:cubicBezTo>
                    <a:pt x="1710" y="274"/>
                    <a:pt x="1656" y="228"/>
                    <a:pt x="1614" y="175"/>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8" name="Freeform: Shape 3"/>
            <p:cNvSpPr/>
            <p:nvPr userDrawn="1"/>
          </p:nvSpPr>
          <p:spPr>
            <a:xfrm>
              <a:off x="4082040" y="3731040"/>
              <a:ext cx="925200" cy="822600"/>
            </a:xfrm>
            <a:custGeom>
              <a:avLst/>
              <a:gdLst/>
              <a:ahLst/>
              <a:cxnLst>
                <a:cxn ang="3cd4">
                  <a:pos x="hc" y="t"/>
                </a:cxn>
                <a:cxn ang="cd2">
                  <a:pos x="l" y="vc"/>
                </a:cxn>
                <a:cxn ang="cd4">
                  <a:pos x="hc" y="b"/>
                </a:cxn>
                <a:cxn ang="0">
                  <a:pos x="r" y="vc"/>
                </a:cxn>
              </a:cxnLst>
              <a:rect l="l" t="t" r="r" b="b"/>
              <a:pathLst>
                <a:path w="2571" h="2286">
                  <a:moveTo>
                    <a:pt x="1798" y="0"/>
                  </a:moveTo>
                  <a:cubicBezTo>
                    <a:pt x="1569" y="0"/>
                    <a:pt x="1295" y="110"/>
                    <a:pt x="990" y="359"/>
                  </a:cubicBezTo>
                  <a:cubicBezTo>
                    <a:pt x="370" y="881"/>
                    <a:pt x="76" y="1894"/>
                    <a:pt x="0" y="2286"/>
                  </a:cubicBezTo>
                  <a:cubicBezTo>
                    <a:pt x="415" y="2263"/>
                    <a:pt x="1448" y="2176"/>
                    <a:pt x="2068" y="1643"/>
                  </a:cubicBezTo>
                  <a:cubicBezTo>
                    <a:pt x="2373" y="1380"/>
                    <a:pt x="2526" y="1140"/>
                    <a:pt x="2571" y="912"/>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9" name="Freeform: Shape 4"/>
            <p:cNvSpPr/>
            <p:nvPr userDrawn="1"/>
          </p:nvSpPr>
          <p:spPr>
            <a:xfrm>
              <a:off x="4340160" y="3804840"/>
              <a:ext cx="596160" cy="529200"/>
            </a:xfrm>
            <a:custGeom>
              <a:avLst/>
              <a:gdLst/>
              <a:ahLst/>
              <a:cxnLst>
                <a:cxn ang="3cd4">
                  <a:pos x="hc" y="t"/>
                </a:cxn>
                <a:cxn ang="cd2">
                  <a:pos x="l" y="vc"/>
                </a:cxn>
                <a:cxn ang="cd4">
                  <a:pos x="hc" y="b"/>
                </a:cxn>
                <a:cxn ang="0">
                  <a:pos x="r" y="vc"/>
                </a:cxn>
              </a:cxnLst>
              <a:rect l="l" t="t" r="r" b="b"/>
              <a:pathLst>
                <a:path w="1657" h="1471">
                  <a:moveTo>
                    <a:pt x="1253" y="13"/>
                  </a:moveTo>
                  <a:cubicBezTo>
                    <a:pt x="1089" y="-30"/>
                    <a:pt x="883" y="35"/>
                    <a:pt x="632" y="230"/>
                  </a:cubicBezTo>
                  <a:cubicBezTo>
                    <a:pt x="228" y="568"/>
                    <a:pt x="45" y="1209"/>
                    <a:pt x="0" y="1471"/>
                  </a:cubicBezTo>
                  <a:cubicBezTo>
                    <a:pt x="262" y="1460"/>
                    <a:pt x="925" y="1395"/>
                    <a:pt x="1329" y="1068"/>
                  </a:cubicBezTo>
                  <a:cubicBezTo>
                    <a:pt x="1569" y="862"/>
                    <a:pt x="1668" y="664"/>
                    <a:pt x="1656" y="501"/>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0" name="Freeform: Shape 5"/>
            <p:cNvSpPr/>
            <p:nvPr userDrawn="1"/>
          </p:nvSpPr>
          <p:spPr>
            <a:xfrm>
              <a:off x="4519800" y="3834360"/>
              <a:ext cx="392040" cy="347400"/>
            </a:xfrm>
            <a:custGeom>
              <a:avLst/>
              <a:gdLst/>
              <a:ahLst/>
              <a:cxnLst>
                <a:cxn ang="3cd4">
                  <a:pos x="hc" y="t"/>
                </a:cxn>
                <a:cxn ang="cd2">
                  <a:pos x="l" y="vc"/>
                </a:cxn>
                <a:cxn ang="cd4">
                  <a:pos x="hc" y="b"/>
                </a:cxn>
                <a:cxn ang="0">
                  <a:pos x="r" y="vc"/>
                </a:cxn>
              </a:cxnLst>
              <a:rect l="l" t="t" r="r" b="b"/>
              <a:pathLst>
                <a:path w="1090" h="966">
                  <a:moveTo>
                    <a:pt x="819" y="7"/>
                  </a:moveTo>
                  <a:cubicBezTo>
                    <a:pt x="709" y="-16"/>
                    <a:pt x="579" y="18"/>
                    <a:pt x="415" y="148"/>
                  </a:cubicBezTo>
                  <a:cubicBezTo>
                    <a:pt x="153" y="365"/>
                    <a:pt x="34" y="791"/>
                    <a:pt x="0" y="966"/>
                  </a:cubicBezTo>
                  <a:cubicBezTo>
                    <a:pt x="175" y="955"/>
                    <a:pt x="610" y="924"/>
                    <a:pt x="872" y="692"/>
                  </a:cubicBezTo>
                  <a:cubicBezTo>
                    <a:pt x="1025" y="563"/>
                    <a:pt x="1090" y="430"/>
                    <a:pt x="1090" y="32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1" name="Freeform: Shape 6"/>
            <p:cNvSpPr/>
            <p:nvPr userDrawn="1"/>
          </p:nvSpPr>
          <p:spPr>
            <a:xfrm>
              <a:off x="4654080" y="2150640"/>
              <a:ext cx="2273039" cy="2023199"/>
            </a:xfrm>
            <a:custGeom>
              <a:avLst/>
              <a:gdLst/>
              <a:ahLst/>
              <a:cxnLst>
                <a:cxn ang="3cd4">
                  <a:pos x="hc" y="t"/>
                </a:cxn>
                <a:cxn ang="cd2">
                  <a:pos x="l" y="vc"/>
                </a:cxn>
                <a:cxn ang="cd4">
                  <a:pos x="hc" y="b"/>
                </a:cxn>
                <a:cxn ang="0">
                  <a:pos x="r" y="vc"/>
                </a:cxn>
              </a:cxnLst>
              <a:rect l="l" t="t" r="r" b="b"/>
              <a:pathLst>
                <a:path w="6315" h="5621">
                  <a:moveTo>
                    <a:pt x="1230" y="5621"/>
                  </a:moveTo>
                  <a:cubicBezTo>
                    <a:pt x="2068" y="5598"/>
                    <a:pt x="3222" y="5228"/>
                    <a:pt x="4258" y="4368"/>
                  </a:cubicBezTo>
                  <a:cubicBezTo>
                    <a:pt x="5936" y="2951"/>
                    <a:pt x="6577" y="620"/>
                    <a:pt x="6218" y="194"/>
                  </a:cubicBezTo>
                  <a:cubicBezTo>
                    <a:pt x="5860" y="-232"/>
                    <a:pt x="3451" y="-12"/>
                    <a:pt x="1763" y="1405"/>
                  </a:cubicBezTo>
                  <a:cubicBezTo>
                    <a:pt x="739" y="2265"/>
                    <a:pt x="172" y="3343"/>
                    <a:pt x="0" y="41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2" name="Freeform: Shape 7"/>
            <p:cNvSpPr/>
            <p:nvPr userDrawn="1"/>
          </p:nvSpPr>
          <p:spPr>
            <a:xfrm>
              <a:off x="4570920" y="3459600"/>
              <a:ext cx="801720" cy="694439"/>
            </a:xfrm>
            <a:custGeom>
              <a:avLst/>
              <a:gdLst/>
              <a:ahLst/>
              <a:cxnLst>
                <a:cxn ang="3cd4">
                  <a:pos x="hc" y="t"/>
                </a:cxn>
                <a:cxn ang="cd2">
                  <a:pos x="l" y="vc"/>
                </a:cxn>
                <a:cxn ang="cd4">
                  <a:pos x="hc" y="b"/>
                </a:cxn>
                <a:cxn ang="0">
                  <a:pos x="r" y="vc"/>
                </a:cxn>
              </a:cxnLst>
              <a:rect l="l" t="t" r="r" b="b"/>
              <a:pathLst>
                <a:path w="2228" h="1930">
                  <a:moveTo>
                    <a:pt x="36" y="1831"/>
                  </a:moveTo>
                  <a:lnTo>
                    <a:pt x="70" y="1874"/>
                  </a:lnTo>
                  <a:cubicBezTo>
                    <a:pt x="123" y="1938"/>
                    <a:pt x="211" y="1950"/>
                    <a:pt x="276" y="1896"/>
                  </a:cubicBezTo>
                  <a:lnTo>
                    <a:pt x="2172" y="305"/>
                  </a:lnTo>
                  <a:cubicBezTo>
                    <a:pt x="2237" y="251"/>
                    <a:pt x="2248" y="164"/>
                    <a:pt x="2195" y="99"/>
                  </a:cubicBezTo>
                  <a:lnTo>
                    <a:pt x="2161" y="56"/>
                  </a:lnTo>
                  <a:cubicBezTo>
                    <a:pt x="2107" y="-9"/>
                    <a:pt x="2020" y="-20"/>
                    <a:pt x="1955" y="34"/>
                  </a:cubicBezTo>
                  <a:lnTo>
                    <a:pt x="59" y="1625"/>
                  </a:lnTo>
                  <a:cubicBezTo>
                    <a:pt x="-9" y="1679"/>
                    <a:pt x="-20" y="1766"/>
                    <a:pt x="36" y="1831"/>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3" name="Freeform: Shape 8"/>
            <p:cNvSpPr/>
            <p:nvPr userDrawn="1"/>
          </p:nvSpPr>
          <p:spPr>
            <a:xfrm>
              <a:off x="6061680" y="2144160"/>
              <a:ext cx="865080" cy="880559"/>
            </a:xfrm>
            <a:custGeom>
              <a:avLst/>
              <a:gdLst/>
              <a:ahLst/>
              <a:cxnLst>
                <a:cxn ang="3cd4">
                  <a:pos x="hc" y="t"/>
                </a:cxn>
                <a:cxn ang="cd2">
                  <a:pos x="l" y="vc"/>
                </a:cxn>
                <a:cxn ang="cd4">
                  <a:pos x="hc" y="b"/>
                </a:cxn>
                <a:cxn ang="0">
                  <a:pos x="r" y="vc"/>
                </a:cxn>
              </a:cxnLst>
              <a:rect l="l" t="t" r="r" b="b"/>
              <a:pathLst>
                <a:path w="2404" h="2447">
                  <a:moveTo>
                    <a:pt x="0" y="257"/>
                  </a:moveTo>
                  <a:cubicBezTo>
                    <a:pt x="65" y="692"/>
                    <a:pt x="282" y="1160"/>
                    <a:pt x="632" y="1586"/>
                  </a:cubicBezTo>
                  <a:cubicBezTo>
                    <a:pt x="991" y="2013"/>
                    <a:pt x="1428" y="2317"/>
                    <a:pt x="1851" y="2447"/>
                  </a:cubicBezTo>
                  <a:cubicBezTo>
                    <a:pt x="2373" y="1411"/>
                    <a:pt x="2525" y="455"/>
                    <a:pt x="2308" y="192"/>
                  </a:cubicBezTo>
                  <a:cubicBezTo>
                    <a:pt x="2090" y="-70"/>
                    <a:pt x="1112" y="-78"/>
                    <a:pt x="0" y="257"/>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4" name="Freeform: Shape 9"/>
            <p:cNvSpPr/>
            <p:nvPr userDrawn="1"/>
          </p:nvSpPr>
          <p:spPr>
            <a:xfrm>
              <a:off x="4033439" y="2966039"/>
              <a:ext cx="894600" cy="678240"/>
            </a:xfrm>
            <a:custGeom>
              <a:avLst/>
              <a:gdLst/>
              <a:ahLst/>
              <a:cxnLst>
                <a:cxn ang="3cd4">
                  <a:pos x="hc" y="t"/>
                </a:cxn>
                <a:cxn ang="cd2">
                  <a:pos x="l" y="vc"/>
                </a:cxn>
                <a:cxn ang="cd4">
                  <a:pos x="hc" y="b"/>
                </a:cxn>
                <a:cxn ang="0">
                  <a:pos x="r" y="vc"/>
                </a:cxn>
              </a:cxnLst>
              <a:rect l="l" t="t" r="r" b="b"/>
              <a:pathLst>
                <a:path w="2486" h="1885">
                  <a:moveTo>
                    <a:pt x="1506" y="0"/>
                  </a:moveTo>
                  <a:cubicBezTo>
                    <a:pt x="962" y="0"/>
                    <a:pt x="451" y="393"/>
                    <a:pt x="189" y="762"/>
                  </a:cubicBezTo>
                  <a:cubicBezTo>
                    <a:pt x="-6" y="1036"/>
                    <a:pt x="-51" y="1361"/>
                    <a:pt x="59" y="1493"/>
                  </a:cubicBezTo>
                  <a:cubicBezTo>
                    <a:pt x="253" y="1722"/>
                    <a:pt x="527" y="1318"/>
                    <a:pt x="1038" y="1440"/>
                  </a:cubicBezTo>
                  <a:cubicBezTo>
                    <a:pt x="1506" y="1550"/>
                    <a:pt x="1735" y="1885"/>
                    <a:pt x="1735" y="1885"/>
                  </a:cubicBezTo>
                  <a:cubicBezTo>
                    <a:pt x="1834" y="1394"/>
                    <a:pt x="2085" y="807"/>
                    <a:pt x="2486" y="229"/>
                  </a:cubicBezTo>
                  <a:cubicBezTo>
                    <a:pt x="2257" y="122"/>
                    <a:pt x="1921" y="0"/>
                    <a:pt x="1506" y="0"/>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5" name="Freeform: Shape 10"/>
            <p:cNvSpPr/>
            <p:nvPr userDrawn="1"/>
          </p:nvSpPr>
          <p:spPr>
            <a:xfrm>
              <a:off x="5096520" y="4013279"/>
              <a:ext cx="664200" cy="816120"/>
            </a:xfrm>
            <a:custGeom>
              <a:avLst/>
              <a:gdLst/>
              <a:ahLst/>
              <a:cxnLst>
                <a:cxn ang="3cd4">
                  <a:pos x="hc" y="t"/>
                </a:cxn>
                <a:cxn ang="cd2">
                  <a:pos x="l" y="vc"/>
                </a:cxn>
                <a:cxn ang="cd4">
                  <a:pos x="hc" y="b"/>
                </a:cxn>
                <a:cxn ang="0">
                  <a:pos x="r" y="vc"/>
                </a:cxn>
              </a:cxnLst>
              <a:rect l="l" t="t" r="r" b="b"/>
              <a:pathLst>
                <a:path w="1846" h="2268">
                  <a:moveTo>
                    <a:pt x="0" y="446"/>
                  </a:moveTo>
                  <a:cubicBezTo>
                    <a:pt x="0" y="446"/>
                    <a:pt x="294" y="728"/>
                    <a:pt x="316" y="1208"/>
                  </a:cubicBezTo>
                  <a:cubicBezTo>
                    <a:pt x="339" y="1730"/>
                    <a:pt x="-99" y="1938"/>
                    <a:pt x="88" y="2167"/>
                  </a:cubicBezTo>
                  <a:cubicBezTo>
                    <a:pt x="198" y="2297"/>
                    <a:pt x="522" y="2308"/>
                    <a:pt x="830" y="2167"/>
                  </a:cubicBezTo>
                  <a:cubicBezTo>
                    <a:pt x="1233" y="1972"/>
                    <a:pt x="1713" y="1535"/>
                    <a:pt x="1809" y="1002"/>
                  </a:cubicBezTo>
                  <a:cubicBezTo>
                    <a:pt x="1885" y="587"/>
                    <a:pt x="1832" y="240"/>
                    <a:pt x="1755" y="0"/>
                  </a:cubicBezTo>
                  <a:cubicBezTo>
                    <a:pt x="1123" y="285"/>
                    <a:pt x="502" y="426"/>
                    <a:pt x="0" y="446"/>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grpSp>
      <p:sp>
        <p:nvSpPr>
          <p:cNvPr id="7" name="TextBox 6"/>
          <p:cNvSpPr txBox="1"/>
          <p:nvPr userDrawn="1"/>
        </p:nvSpPr>
        <p:spPr>
          <a:xfrm>
            <a:off x="4843001" y="2446717"/>
            <a:ext cx="2767680" cy="866276"/>
          </a:xfrm>
          <a:prstGeom prst="rect">
            <a:avLst/>
          </a:prstGeom>
          <a:noFill/>
        </p:spPr>
        <p:txBody>
          <a:bodyPr wrap="square" lIns="0" tIns="0" rIns="0" bIns="0" rtlCol="0">
            <a:normAutofit/>
          </a:bodyPr>
          <a:lstStyle/>
          <a:p>
            <a:pPr algn="ctr">
              <a:lnSpc>
                <a:spcPct val="120000"/>
              </a:lnSpc>
            </a:pPr>
            <a:r>
              <a:rPr lang="en-US" sz="3200">
                <a:solidFill>
                  <a:schemeClr val="bg1"/>
                </a:solidFill>
                <a:latin typeface="Calibri Light" charset="0"/>
                <a:ea typeface="Calibri Light" charset="0"/>
                <a:cs typeface="Calibri Light" charset="0"/>
              </a:rPr>
              <a:t>Thank</a:t>
            </a:r>
            <a:r>
              <a:rPr lang="en-US" sz="3200" baseline="0">
                <a:solidFill>
                  <a:schemeClr val="bg1"/>
                </a:solidFill>
                <a:latin typeface="Calibri Light" charset="0"/>
                <a:ea typeface="Calibri Light" charset="0"/>
                <a:cs typeface="Calibri Light" charset="0"/>
              </a:rPr>
              <a:t> you</a:t>
            </a:r>
            <a:endParaRPr lang="en-US" sz="3200" dirty="0">
              <a:solidFill>
                <a:schemeClr val="bg1"/>
              </a:solidFill>
              <a:latin typeface="Calibri Light" charset="0"/>
              <a:ea typeface="Calibri Light" charset="0"/>
              <a:cs typeface="Calibri Light" charset="0"/>
            </a:endParaRPr>
          </a:p>
        </p:txBody>
      </p:sp>
      <p:pic>
        <p:nvPicPr>
          <p:cNvPr id="874" name="Picture 87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004954" y="6244046"/>
            <a:ext cx="1854948" cy="329688"/>
          </a:xfrm>
          <a:prstGeom prst="rect">
            <a:avLst/>
          </a:prstGeom>
        </p:spPr>
      </p:pic>
    </p:spTree>
    <p:extLst>
      <p:ext uri="{BB962C8B-B14F-4D97-AF65-F5344CB8AC3E}">
        <p14:creationId xmlns:p14="http://schemas.microsoft.com/office/powerpoint/2010/main" val="35638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4.58333E-6 3.7037E-7 L 0.49571 -0.70486 " pathEditMode="relative" rAng="0" ptsTypes="AA">
                                      <p:cBhvr>
                                        <p:cTn id="6" dur="14000" fill="hold"/>
                                        <p:tgtEl>
                                          <p:spTgt spid="13"/>
                                        </p:tgtEl>
                                        <p:attrNameLst>
                                          <p:attrName>ppt_x</p:attrName>
                                          <p:attrName>ppt_y</p:attrName>
                                        </p:attrNameLst>
                                      </p:cBhvr>
                                      <p:rCtr x="24779" y="-35255"/>
                                    </p:animMotion>
                                  </p:childTnLst>
                                </p:cTn>
                              </p:par>
                              <p:par>
                                <p:cTn id="7" presetID="6" presetClass="emph" presetSubtype="0" fill="hold" nodeType="withEffect">
                                  <p:stCondLst>
                                    <p:cond delay="0"/>
                                  </p:stCondLst>
                                  <p:childTnLst>
                                    <p:animScale>
                                      <p:cBhvr>
                                        <p:cTn id="8" dur="14000" fill="hold"/>
                                        <p:tgtEl>
                                          <p:spTgt spid="13"/>
                                        </p:tgtEl>
                                      </p:cBhvr>
                                      <p:by x="120000" y="120000"/>
                                    </p:animScale>
                                  </p:childTnLst>
                                </p:cTn>
                              </p:par>
                              <p:par>
                                <p:cTn id="9" presetID="10" presetClass="entr" presetSubtype="0" fill="hold" grpId="0" nodeType="withEffect">
                                  <p:stCondLst>
                                    <p:cond delay="9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par>
                                <p:cTn id="12" presetID="10" presetClass="entr" presetSubtype="0" fill="hold" nodeType="withEffect">
                                  <p:stCondLst>
                                    <p:cond delay="10000"/>
                                  </p:stCondLst>
                                  <p:childTnLst>
                                    <p:set>
                                      <p:cBhvr>
                                        <p:cTn id="13" dur="1" fill="hold">
                                          <p:stCondLst>
                                            <p:cond delay="0"/>
                                          </p:stCondLst>
                                        </p:cTn>
                                        <p:tgtEl>
                                          <p:spTgt spid="874"/>
                                        </p:tgtEl>
                                        <p:attrNameLst>
                                          <p:attrName>style.visibility</p:attrName>
                                        </p:attrNameLst>
                                      </p:cBhvr>
                                      <p:to>
                                        <p:strVal val="visible"/>
                                      </p:to>
                                    </p:set>
                                    <p:animEffect transition="in" filter="fade">
                                      <p:cBhvr>
                                        <p:cTn id="14"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D9B9-5E31-4347-A33A-8F5374592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ACBD4-10D5-44D5-8C83-F2B6FE031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911AD-523D-48D7-95A4-FF50BE5089EA}"/>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7EE65A03-619D-4E1C-A009-9F58FB743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E907B-38ED-4744-8880-0826A26FBD7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741330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C962-6262-4D9C-874F-6E0E72C79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25F8C-2DAF-45D1-9763-77D4FA1A8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BE140-617D-4F77-B9E3-021F9150810C}"/>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03CB1E59-18C2-45DF-A749-8A0BBA4C4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743BC-C633-4058-B64F-A49DD046974B}"/>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814314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DF0-0047-4057-842F-135938C5B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29022-E724-4EBA-AF6A-FD35B02F4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3B10ED-CB0C-427F-8648-9411CED900D1}"/>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8044A3D4-424B-4245-BC2A-254F8470E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6603-D7D5-4987-A3B2-CD759C9F660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055131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7216-145D-4537-B8CE-71AF7542B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F4CB2-22D5-46BD-BA65-D22D5367D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014263-BCBF-4521-9D28-3A905FF736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4CB574-6E6E-40EE-AD55-4217699A70B8}"/>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6" name="Footer Placeholder 5">
            <a:extLst>
              <a:ext uri="{FF2B5EF4-FFF2-40B4-BE49-F238E27FC236}">
                <a16:creationId xmlns:a16="http://schemas.microsoft.com/office/drawing/2014/main" id="{3D618937-B3DA-4883-9334-144C6641D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76196-87FA-4DE8-B5AE-0CEE7B5FE3BE}"/>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331083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26B6-C6B5-4D29-82CC-85B59B7F55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C034E2-5FAD-4099-BFF1-CD91B6844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8DBB01-C192-4713-814E-6DF356EBD5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134EB-7FD6-49FA-A683-5C8CEAE99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9E813E-C064-4306-9526-19245B7D70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C9FCC-43FE-4D01-A782-1CA57DAE6E1D}"/>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8" name="Footer Placeholder 7">
            <a:extLst>
              <a:ext uri="{FF2B5EF4-FFF2-40B4-BE49-F238E27FC236}">
                <a16:creationId xmlns:a16="http://schemas.microsoft.com/office/drawing/2014/main" id="{282C43EA-9913-47FC-B463-A510EA2842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B4AA3-1E0E-486B-8690-DECA901D78A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26982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BA87-0076-426C-A43E-35DCAFA48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685ED0-0CF6-4012-8CF1-7E2920A40E84}"/>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4" name="Footer Placeholder 3">
            <a:extLst>
              <a:ext uri="{FF2B5EF4-FFF2-40B4-BE49-F238E27FC236}">
                <a16:creationId xmlns:a16="http://schemas.microsoft.com/office/drawing/2014/main" id="{3FB60775-F324-4071-B7FC-8534497B4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221B-4F2C-49B3-AAED-7E22D5D9A06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04407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137BC-A6EF-4D59-8A10-FDC1401C501F}"/>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3" name="Footer Placeholder 2">
            <a:extLst>
              <a:ext uri="{FF2B5EF4-FFF2-40B4-BE49-F238E27FC236}">
                <a16:creationId xmlns:a16="http://schemas.microsoft.com/office/drawing/2014/main" id="{400FE6E9-18B2-47CE-9DE4-0C86B66F0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13E4-37C6-4AF6-A95E-80722552EA13}"/>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406439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C39B-0327-4F1C-8880-E9CBA9D4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D6E635-D78A-4178-B668-C4AA8BD19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D95BDF-D62A-4D11-90E5-30F4017B8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0789E1-FF6B-4861-B343-332E3D7EB3BE}"/>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6" name="Footer Placeholder 5">
            <a:extLst>
              <a:ext uri="{FF2B5EF4-FFF2-40B4-BE49-F238E27FC236}">
                <a16:creationId xmlns:a16="http://schemas.microsoft.com/office/drawing/2014/main" id="{F7FC11B2-C7ED-4661-97FE-990C675C0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C5481-24D0-45F8-B37C-E3A36C318BEA}"/>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918323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DAB3-51EA-4000-80E8-2C2EEE628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99F17-1C6A-43F3-AABF-1013107D4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AFABC-FE90-46D4-9429-C28FFCC83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22D2F1-A65E-41CA-BA65-087DCFC0525D}"/>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6" name="Footer Placeholder 5">
            <a:extLst>
              <a:ext uri="{FF2B5EF4-FFF2-40B4-BE49-F238E27FC236}">
                <a16:creationId xmlns:a16="http://schemas.microsoft.com/office/drawing/2014/main" id="{661D6152-7272-4707-B05D-EE2CA4E40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9134E-E10B-46EF-95D3-933A230E4F4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29318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0"/>
            <a:ext cx="12180719"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5640" y="6601434"/>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4" name="TextBox 13"/>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Enterprise monitoring</a:t>
            </a:r>
          </a:p>
        </p:txBody>
      </p:sp>
      <p:sp>
        <p:nvSpPr>
          <p:cNvPr id="15"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6"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995899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A4D5-822B-44B5-BC0C-D2713E6262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7888E-2438-4AE0-9B3F-D0DC5931F8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FA785-B099-4D63-B73D-2DBEFC9C7087}"/>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F63F11FE-02ED-46F9-A6D8-862EDB62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7B6A3-2F14-40C9-8994-AA5265A5C9D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052794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603C2-61AB-4924-9856-B0E17DF6F2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82FF58-488E-486C-8E0D-F8F7CB9388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4ADF-7F22-4E30-8316-3DE0975414F4}"/>
              </a:ext>
            </a:extLst>
          </p:cNvPr>
          <p:cNvSpPr>
            <a:spLocks noGrp="1"/>
          </p:cNvSpPr>
          <p:nvPr>
            <p:ph type="dt" sz="half" idx="10"/>
          </p:nvPr>
        </p:nvSpPr>
        <p:spPr/>
        <p:txBody>
          <a:body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95562FA6-7D9B-4B04-86DB-535D388B6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EA231-4FF5-4303-83EF-D2D97807BA3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730081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mple Title Slide">
    <p:spTree>
      <p:nvGrpSpPr>
        <p:cNvPr id="1" name=""/>
        <p:cNvGrpSpPr/>
        <p:nvPr/>
      </p:nvGrpSpPr>
      <p:grpSpPr>
        <a:xfrm>
          <a:off x="0" y="0"/>
          <a:ext cx="0" cy="0"/>
          <a:chOff x="0" y="0"/>
          <a:chExt cx="0" cy="0"/>
        </a:xfrm>
      </p:grpSpPr>
      <p:grpSp>
        <p:nvGrpSpPr>
          <p:cNvPr id="7" name="Group 6"/>
          <p:cNvGrpSpPr/>
          <p:nvPr userDrawn="1"/>
        </p:nvGrpSpPr>
        <p:grpSpPr>
          <a:xfrm>
            <a:off x="-89179" y="-17584"/>
            <a:ext cx="5911059" cy="6875584"/>
            <a:chOff x="2979738" y="722313"/>
            <a:chExt cx="3181351" cy="3700462"/>
          </a:xfrm>
          <a:solidFill>
            <a:schemeClr val="bg2">
              <a:lumMod val="50000"/>
              <a:alpha val="15000"/>
            </a:schemeClr>
          </a:solidFill>
        </p:grpSpPr>
        <p:sp>
          <p:nvSpPr>
            <p:cNvPr id="10" name="Freeform 6"/>
            <p:cNvSpPr>
              <a:spLocks/>
            </p:cNvSpPr>
            <p:nvPr userDrawn="1"/>
          </p:nvSpPr>
          <p:spPr bwMode="auto">
            <a:xfrm>
              <a:off x="5181601" y="722313"/>
              <a:ext cx="979488" cy="3700462"/>
            </a:xfrm>
            <a:custGeom>
              <a:avLst/>
              <a:gdLst>
                <a:gd name="T0" fmla="*/ 220 w 261"/>
                <a:gd name="T1" fmla="*/ 227 h 987"/>
                <a:gd name="T2" fmla="*/ 103 w 261"/>
                <a:gd name="T3" fmla="*/ 3 h 987"/>
                <a:gd name="T4" fmla="*/ 100 w 261"/>
                <a:gd name="T5" fmla="*/ 0 h 987"/>
                <a:gd name="T6" fmla="*/ 0 w 261"/>
                <a:gd name="T7" fmla="*/ 0 h 987"/>
                <a:gd name="T8" fmla="*/ 9 w 261"/>
                <a:gd name="T9" fmla="*/ 13 h 987"/>
                <a:gd name="T10" fmla="*/ 160 w 261"/>
                <a:gd name="T11" fmla="*/ 495 h 987"/>
                <a:gd name="T12" fmla="*/ 9 w 261"/>
                <a:gd name="T13" fmla="*/ 974 h 987"/>
                <a:gd name="T14" fmla="*/ 0 w 261"/>
                <a:gd name="T15" fmla="*/ 987 h 987"/>
                <a:gd name="T16" fmla="*/ 101 w 261"/>
                <a:gd name="T17" fmla="*/ 987 h 987"/>
                <a:gd name="T18" fmla="*/ 103 w 261"/>
                <a:gd name="T19" fmla="*/ 984 h 987"/>
                <a:gd name="T20" fmla="*/ 261 w 261"/>
                <a:gd name="T21" fmla="*/ 496 h 987"/>
                <a:gd name="T22" fmla="*/ 220 w 261"/>
                <a:gd name="T23" fmla="*/ 22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987">
                  <a:moveTo>
                    <a:pt x="220" y="227"/>
                  </a:moveTo>
                  <a:cubicBezTo>
                    <a:pt x="193" y="140"/>
                    <a:pt x="153" y="65"/>
                    <a:pt x="103" y="3"/>
                  </a:cubicBezTo>
                  <a:cubicBezTo>
                    <a:pt x="100" y="0"/>
                    <a:pt x="100" y="0"/>
                    <a:pt x="100" y="0"/>
                  </a:cubicBezTo>
                  <a:cubicBezTo>
                    <a:pt x="0" y="0"/>
                    <a:pt x="0" y="0"/>
                    <a:pt x="0" y="0"/>
                  </a:cubicBezTo>
                  <a:cubicBezTo>
                    <a:pt x="9" y="13"/>
                    <a:pt x="9" y="13"/>
                    <a:pt x="9" y="13"/>
                  </a:cubicBezTo>
                  <a:cubicBezTo>
                    <a:pt x="109" y="157"/>
                    <a:pt x="160" y="319"/>
                    <a:pt x="160" y="495"/>
                  </a:cubicBezTo>
                  <a:cubicBezTo>
                    <a:pt x="160" y="665"/>
                    <a:pt x="109" y="826"/>
                    <a:pt x="9" y="974"/>
                  </a:cubicBezTo>
                  <a:cubicBezTo>
                    <a:pt x="0" y="987"/>
                    <a:pt x="0" y="987"/>
                    <a:pt x="0" y="987"/>
                  </a:cubicBezTo>
                  <a:cubicBezTo>
                    <a:pt x="101" y="987"/>
                    <a:pt x="101" y="987"/>
                    <a:pt x="101" y="987"/>
                  </a:cubicBezTo>
                  <a:cubicBezTo>
                    <a:pt x="103" y="984"/>
                    <a:pt x="103" y="984"/>
                    <a:pt x="103" y="984"/>
                  </a:cubicBezTo>
                  <a:cubicBezTo>
                    <a:pt x="208" y="844"/>
                    <a:pt x="261" y="680"/>
                    <a:pt x="261" y="496"/>
                  </a:cubicBezTo>
                  <a:cubicBezTo>
                    <a:pt x="261" y="405"/>
                    <a:pt x="247" y="315"/>
                    <a:pt x="220"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2979738" y="1625600"/>
              <a:ext cx="2254250" cy="1979612"/>
            </a:xfrm>
            <a:custGeom>
              <a:avLst/>
              <a:gdLst>
                <a:gd name="T0" fmla="*/ 578 w 601"/>
                <a:gd name="T1" fmla="*/ 360 h 528"/>
                <a:gd name="T2" fmla="*/ 543 w 601"/>
                <a:gd name="T3" fmla="*/ 342 h 528"/>
                <a:gd name="T4" fmla="*/ 536 w 601"/>
                <a:gd name="T5" fmla="*/ 338 h 528"/>
                <a:gd name="T6" fmla="*/ 534 w 601"/>
                <a:gd name="T7" fmla="*/ 341 h 528"/>
                <a:gd name="T8" fmla="*/ 532 w 601"/>
                <a:gd name="T9" fmla="*/ 345 h 528"/>
                <a:gd name="T10" fmla="*/ 450 w 601"/>
                <a:gd name="T11" fmla="*/ 432 h 528"/>
                <a:gd name="T12" fmla="*/ 420 w 601"/>
                <a:gd name="T13" fmla="*/ 391 h 528"/>
                <a:gd name="T14" fmla="*/ 364 w 601"/>
                <a:gd name="T15" fmla="*/ 228 h 528"/>
                <a:gd name="T16" fmla="*/ 390 w 601"/>
                <a:gd name="T17" fmla="*/ 186 h 528"/>
                <a:gd name="T18" fmla="*/ 392 w 601"/>
                <a:gd name="T19" fmla="*/ 183 h 528"/>
                <a:gd name="T20" fmla="*/ 455 w 601"/>
                <a:gd name="T21" fmla="*/ 100 h 528"/>
                <a:gd name="T22" fmla="*/ 458 w 601"/>
                <a:gd name="T23" fmla="*/ 101 h 528"/>
                <a:gd name="T24" fmla="*/ 528 w 601"/>
                <a:gd name="T25" fmla="*/ 159 h 528"/>
                <a:gd name="T26" fmla="*/ 601 w 601"/>
                <a:gd name="T27" fmla="*/ 79 h 528"/>
                <a:gd name="T28" fmla="*/ 516 w 601"/>
                <a:gd name="T29" fmla="*/ 0 h 528"/>
                <a:gd name="T30" fmla="*/ 338 w 601"/>
                <a:gd name="T31" fmla="*/ 156 h 528"/>
                <a:gd name="T32" fmla="*/ 336 w 601"/>
                <a:gd name="T33" fmla="*/ 149 h 528"/>
                <a:gd name="T34" fmla="*/ 212 w 601"/>
                <a:gd name="T35" fmla="*/ 0 h 528"/>
                <a:gd name="T36" fmla="*/ 52 w 601"/>
                <a:gd name="T37" fmla="*/ 155 h 528"/>
                <a:gd name="T38" fmla="*/ 51 w 601"/>
                <a:gd name="T39" fmla="*/ 158 h 528"/>
                <a:gd name="T40" fmla="*/ 50 w 601"/>
                <a:gd name="T41" fmla="*/ 161 h 528"/>
                <a:gd name="T42" fmla="*/ 53 w 601"/>
                <a:gd name="T43" fmla="*/ 163 h 528"/>
                <a:gd name="T44" fmla="*/ 56 w 601"/>
                <a:gd name="T45" fmla="*/ 164 h 528"/>
                <a:gd name="T46" fmla="*/ 89 w 601"/>
                <a:gd name="T47" fmla="*/ 186 h 528"/>
                <a:gd name="T48" fmla="*/ 93 w 601"/>
                <a:gd name="T49" fmla="*/ 189 h 528"/>
                <a:gd name="T50" fmla="*/ 97 w 601"/>
                <a:gd name="T51" fmla="*/ 191 h 528"/>
                <a:gd name="T52" fmla="*/ 99 w 601"/>
                <a:gd name="T53" fmla="*/ 187 h 528"/>
                <a:gd name="T54" fmla="*/ 101 w 601"/>
                <a:gd name="T55" fmla="*/ 182 h 528"/>
                <a:gd name="T56" fmla="*/ 158 w 601"/>
                <a:gd name="T57" fmla="*/ 102 h 528"/>
                <a:gd name="T58" fmla="*/ 183 w 601"/>
                <a:gd name="T59" fmla="*/ 143 h 528"/>
                <a:gd name="T60" fmla="*/ 241 w 601"/>
                <a:gd name="T61" fmla="*/ 312 h 528"/>
                <a:gd name="T62" fmla="*/ 151 w 601"/>
                <a:gd name="T63" fmla="*/ 433 h 528"/>
                <a:gd name="T64" fmla="*/ 147 w 601"/>
                <a:gd name="T65" fmla="*/ 430 h 528"/>
                <a:gd name="T66" fmla="*/ 143 w 601"/>
                <a:gd name="T67" fmla="*/ 422 h 528"/>
                <a:gd name="T68" fmla="*/ 73 w 601"/>
                <a:gd name="T69" fmla="*/ 364 h 528"/>
                <a:gd name="T70" fmla="*/ 0 w 601"/>
                <a:gd name="T71" fmla="*/ 443 h 528"/>
                <a:gd name="T72" fmla="*/ 95 w 601"/>
                <a:gd name="T73" fmla="*/ 528 h 528"/>
                <a:gd name="T74" fmla="*/ 266 w 601"/>
                <a:gd name="T75" fmla="*/ 386 h 528"/>
                <a:gd name="T76" fmla="*/ 267 w 601"/>
                <a:gd name="T77" fmla="*/ 390 h 528"/>
                <a:gd name="T78" fmla="*/ 388 w 601"/>
                <a:gd name="T79" fmla="*/ 528 h 528"/>
                <a:gd name="T80" fmla="*/ 581 w 601"/>
                <a:gd name="T81" fmla="*/ 371 h 528"/>
                <a:gd name="T82" fmla="*/ 583 w 601"/>
                <a:gd name="T83" fmla="*/ 368 h 528"/>
                <a:gd name="T84" fmla="*/ 585 w 601"/>
                <a:gd name="T85" fmla="*/ 364 h 528"/>
                <a:gd name="T86" fmla="*/ 582 w 601"/>
                <a:gd name="T87" fmla="*/ 362 h 528"/>
                <a:gd name="T88" fmla="*/ 578 w 601"/>
                <a:gd name="T89" fmla="*/ 36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528">
                  <a:moveTo>
                    <a:pt x="578" y="360"/>
                  </a:moveTo>
                  <a:cubicBezTo>
                    <a:pt x="543" y="342"/>
                    <a:pt x="543" y="342"/>
                    <a:pt x="543" y="342"/>
                  </a:cubicBezTo>
                  <a:cubicBezTo>
                    <a:pt x="536" y="338"/>
                    <a:pt x="536" y="338"/>
                    <a:pt x="536" y="338"/>
                  </a:cubicBezTo>
                  <a:cubicBezTo>
                    <a:pt x="534" y="341"/>
                    <a:pt x="534" y="341"/>
                    <a:pt x="534" y="341"/>
                  </a:cubicBezTo>
                  <a:cubicBezTo>
                    <a:pt x="532" y="345"/>
                    <a:pt x="532" y="345"/>
                    <a:pt x="532" y="345"/>
                  </a:cubicBezTo>
                  <a:cubicBezTo>
                    <a:pt x="492" y="417"/>
                    <a:pt x="465" y="432"/>
                    <a:pt x="450" y="432"/>
                  </a:cubicBezTo>
                  <a:cubicBezTo>
                    <a:pt x="439" y="432"/>
                    <a:pt x="429" y="419"/>
                    <a:pt x="420" y="391"/>
                  </a:cubicBezTo>
                  <a:cubicBezTo>
                    <a:pt x="364" y="228"/>
                    <a:pt x="364" y="228"/>
                    <a:pt x="364" y="228"/>
                  </a:cubicBezTo>
                  <a:cubicBezTo>
                    <a:pt x="374" y="213"/>
                    <a:pt x="382" y="199"/>
                    <a:pt x="390" y="186"/>
                  </a:cubicBezTo>
                  <a:cubicBezTo>
                    <a:pt x="392" y="183"/>
                    <a:pt x="392" y="183"/>
                    <a:pt x="392" y="183"/>
                  </a:cubicBezTo>
                  <a:cubicBezTo>
                    <a:pt x="420" y="138"/>
                    <a:pt x="444" y="100"/>
                    <a:pt x="455" y="100"/>
                  </a:cubicBezTo>
                  <a:cubicBezTo>
                    <a:pt x="456" y="100"/>
                    <a:pt x="458" y="101"/>
                    <a:pt x="458" y="101"/>
                  </a:cubicBezTo>
                  <a:cubicBezTo>
                    <a:pt x="473" y="134"/>
                    <a:pt x="487" y="159"/>
                    <a:pt x="528" y="159"/>
                  </a:cubicBezTo>
                  <a:cubicBezTo>
                    <a:pt x="570" y="159"/>
                    <a:pt x="601" y="125"/>
                    <a:pt x="601" y="79"/>
                  </a:cubicBezTo>
                  <a:cubicBezTo>
                    <a:pt x="601" y="33"/>
                    <a:pt x="566" y="0"/>
                    <a:pt x="516" y="0"/>
                  </a:cubicBezTo>
                  <a:cubicBezTo>
                    <a:pt x="448" y="0"/>
                    <a:pt x="399" y="57"/>
                    <a:pt x="338" y="156"/>
                  </a:cubicBezTo>
                  <a:cubicBezTo>
                    <a:pt x="336" y="149"/>
                    <a:pt x="336" y="149"/>
                    <a:pt x="336" y="149"/>
                  </a:cubicBezTo>
                  <a:cubicBezTo>
                    <a:pt x="309" y="63"/>
                    <a:pt x="289" y="0"/>
                    <a:pt x="212" y="0"/>
                  </a:cubicBezTo>
                  <a:cubicBezTo>
                    <a:pt x="145" y="0"/>
                    <a:pt x="89" y="54"/>
                    <a:pt x="52" y="155"/>
                  </a:cubicBezTo>
                  <a:cubicBezTo>
                    <a:pt x="51" y="158"/>
                    <a:pt x="51" y="158"/>
                    <a:pt x="51" y="158"/>
                  </a:cubicBezTo>
                  <a:cubicBezTo>
                    <a:pt x="50" y="161"/>
                    <a:pt x="50" y="161"/>
                    <a:pt x="50" y="161"/>
                  </a:cubicBezTo>
                  <a:cubicBezTo>
                    <a:pt x="53" y="163"/>
                    <a:pt x="53" y="163"/>
                    <a:pt x="53" y="163"/>
                  </a:cubicBezTo>
                  <a:cubicBezTo>
                    <a:pt x="56" y="164"/>
                    <a:pt x="56" y="164"/>
                    <a:pt x="56" y="164"/>
                  </a:cubicBezTo>
                  <a:cubicBezTo>
                    <a:pt x="89" y="186"/>
                    <a:pt x="89" y="186"/>
                    <a:pt x="89" y="186"/>
                  </a:cubicBezTo>
                  <a:cubicBezTo>
                    <a:pt x="93" y="189"/>
                    <a:pt x="93" y="189"/>
                    <a:pt x="93" y="189"/>
                  </a:cubicBezTo>
                  <a:cubicBezTo>
                    <a:pt x="97" y="191"/>
                    <a:pt x="97" y="191"/>
                    <a:pt x="97" y="191"/>
                  </a:cubicBezTo>
                  <a:cubicBezTo>
                    <a:pt x="99" y="187"/>
                    <a:pt x="99" y="187"/>
                    <a:pt x="99" y="187"/>
                  </a:cubicBezTo>
                  <a:cubicBezTo>
                    <a:pt x="101" y="182"/>
                    <a:pt x="101" y="182"/>
                    <a:pt x="101" y="182"/>
                  </a:cubicBezTo>
                  <a:cubicBezTo>
                    <a:pt x="124" y="127"/>
                    <a:pt x="142" y="102"/>
                    <a:pt x="158" y="102"/>
                  </a:cubicBezTo>
                  <a:cubicBezTo>
                    <a:pt x="168" y="102"/>
                    <a:pt x="176" y="121"/>
                    <a:pt x="183" y="143"/>
                  </a:cubicBezTo>
                  <a:cubicBezTo>
                    <a:pt x="241" y="312"/>
                    <a:pt x="241" y="312"/>
                    <a:pt x="241" y="312"/>
                  </a:cubicBezTo>
                  <a:cubicBezTo>
                    <a:pt x="179" y="421"/>
                    <a:pt x="157" y="433"/>
                    <a:pt x="151" y="433"/>
                  </a:cubicBezTo>
                  <a:cubicBezTo>
                    <a:pt x="150" y="433"/>
                    <a:pt x="147" y="431"/>
                    <a:pt x="147" y="430"/>
                  </a:cubicBezTo>
                  <a:cubicBezTo>
                    <a:pt x="143" y="422"/>
                    <a:pt x="143" y="422"/>
                    <a:pt x="143" y="422"/>
                  </a:cubicBezTo>
                  <a:cubicBezTo>
                    <a:pt x="131" y="393"/>
                    <a:pt x="119" y="364"/>
                    <a:pt x="73" y="364"/>
                  </a:cubicBezTo>
                  <a:cubicBezTo>
                    <a:pt x="31" y="364"/>
                    <a:pt x="0" y="398"/>
                    <a:pt x="0" y="443"/>
                  </a:cubicBezTo>
                  <a:cubicBezTo>
                    <a:pt x="0" y="493"/>
                    <a:pt x="39" y="528"/>
                    <a:pt x="95" y="528"/>
                  </a:cubicBezTo>
                  <a:cubicBezTo>
                    <a:pt x="169" y="528"/>
                    <a:pt x="212" y="472"/>
                    <a:pt x="266" y="386"/>
                  </a:cubicBezTo>
                  <a:cubicBezTo>
                    <a:pt x="267" y="390"/>
                    <a:pt x="267" y="390"/>
                    <a:pt x="267" y="390"/>
                  </a:cubicBezTo>
                  <a:cubicBezTo>
                    <a:pt x="298" y="479"/>
                    <a:pt x="315" y="528"/>
                    <a:pt x="388" y="528"/>
                  </a:cubicBezTo>
                  <a:cubicBezTo>
                    <a:pt x="458" y="528"/>
                    <a:pt x="528" y="471"/>
                    <a:pt x="581" y="371"/>
                  </a:cubicBezTo>
                  <a:cubicBezTo>
                    <a:pt x="583" y="368"/>
                    <a:pt x="583" y="368"/>
                    <a:pt x="583" y="368"/>
                  </a:cubicBezTo>
                  <a:cubicBezTo>
                    <a:pt x="585" y="364"/>
                    <a:pt x="585" y="364"/>
                    <a:pt x="585" y="364"/>
                  </a:cubicBezTo>
                  <a:cubicBezTo>
                    <a:pt x="582" y="362"/>
                    <a:pt x="582" y="362"/>
                    <a:pt x="582" y="362"/>
                  </a:cubicBezTo>
                  <a:lnTo>
                    <a:pt x="578"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grpSp>
        <p:nvGrpSpPr>
          <p:cNvPr id="14" name="Group 13"/>
          <p:cNvGrpSpPr/>
          <p:nvPr userDrawn="1"/>
        </p:nvGrpSpPr>
        <p:grpSpPr>
          <a:xfrm>
            <a:off x="12328303" y="-3615"/>
            <a:ext cx="460943" cy="6859500"/>
            <a:chOff x="9246227" y="-2712"/>
            <a:chExt cx="345707" cy="5144625"/>
          </a:xfrm>
        </p:grpSpPr>
        <p:sp>
          <p:nvSpPr>
            <p:cNvPr id="15" name="Rectangle 14"/>
            <p:cNvSpPr/>
            <p:nvPr/>
          </p:nvSpPr>
          <p:spPr>
            <a:xfrm>
              <a:off x="9246227" y="-2712"/>
              <a:ext cx="345707" cy="345707"/>
            </a:xfrm>
            <a:prstGeom prst="rect">
              <a:avLst/>
            </a:prstGeom>
            <a:solidFill>
              <a:srgbClr val="89C5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9246227" y="433553"/>
              <a:ext cx="345707" cy="345707"/>
            </a:xfrm>
            <a:prstGeom prst="rect">
              <a:avLst/>
            </a:prstGeom>
            <a:solidFill>
              <a:srgbClr val="3E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p:nvSpPr>
          <p:spPr>
            <a:xfrm>
              <a:off x="9246227" y="869818"/>
              <a:ext cx="345707" cy="345707"/>
            </a:xfrm>
            <a:prstGeom prst="rect">
              <a:avLst/>
            </a:prstGeom>
            <a:solidFill>
              <a:srgbClr val="7A8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9246227" y="1306083"/>
              <a:ext cx="345707" cy="345707"/>
            </a:xfrm>
            <a:prstGeom prst="rect">
              <a:avLst/>
            </a:prstGeom>
            <a:solidFill>
              <a:srgbClr val="2A3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9246227" y="1742348"/>
              <a:ext cx="345707" cy="345707"/>
            </a:xfrm>
            <a:prstGeom prst="rect">
              <a:avLst/>
            </a:prstGeom>
            <a:solidFill>
              <a:srgbClr val="EA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9246227" y="2178613"/>
              <a:ext cx="345707" cy="345707"/>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9246227" y="2614878"/>
              <a:ext cx="345707" cy="345707"/>
            </a:xfrm>
            <a:prstGeom prst="rect">
              <a:avLst/>
            </a:prstGeom>
            <a:solidFill>
              <a:srgbClr val="25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9246227" y="3051143"/>
              <a:ext cx="345707" cy="345707"/>
            </a:xfrm>
            <a:prstGeom prst="rect">
              <a:avLst/>
            </a:prstGeom>
            <a:solidFill>
              <a:srgbClr val="34B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9246227" y="3487408"/>
              <a:ext cx="345707" cy="345707"/>
            </a:xfrm>
            <a:prstGeom prst="rect">
              <a:avLst/>
            </a:prstGeom>
            <a:solidFill>
              <a:srgbClr val="1BA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9246227" y="3923673"/>
              <a:ext cx="345707" cy="345707"/>
            </a:xfrm>
            <a:prstGeom prst="rect">
              <a:avLst/>
            </a:prstGeom>
            <a:solidFill>
              <a:srgbClr val="485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9246227" y="4359938"/>
              <a:ext cx="345707" cy="345707"/>
            </a:xfrm>
            <a:prstGeom prst="rect">
              <a:avLst/>
            </a:prstGeom>
            <a:solidFill>
              <a:srgbClr val="F2AD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9246227" y="4796206"/>
              <a:ext cx="345707" cy="345707"/>
            </a:xfrm>
            <a:prstGeom prst="rect">
              <a:avLst/>
            </a:prstGeom>
            <a:solidFill>
              <a:srgbClr val="EB4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97705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1585674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9" name="Text Placeholder 8"/>
          <p:cNvSpPr>
            <a:spLocks noGrp="1"/>
          </p:cNvSpPr>
          <p:nvPr>
            <p:ph type="body" sz="quarter" idx="13" hasCustomPrompt="1"/>
          </p:nvPr>
        </p:nvSpPr>
        <p:spPr>
          <a:xfrm>
            <a:off x="609601" y="1393013"/>
            <a:ext cx="10972799" cy="689787"/>
          </a:xfrm>
        </p:spPr>
        <p:txBody>
          <a:bodyPr anchor="ctr" anchorCtr="0">
            <a:noAutofit/>
          </a:bodyPr>
          <a:lstStyle>
            <a:lvl1pPr>
              <a:lnSpc>
                <a:spcPct val="80000"/>
              </a:lnSpc>
              <a:spcBef>
                <a:spcPts val="0"/>
              </a:spcBef>
              <a:spcAft>
                <a:spcPts val="0"/>
              </a:spcAft>
              <a:buNone/>
              <a:defRPr sz="2667" b="1">
                <a:solidFill>
                  <a:schemeClr val="tx2"/>
                </a:solidFill>
                <a:latin typeface="+mj-lt"/>
                <a:cs typeface="Arial" panose="020B0604020202020204" pitchFamily="34" charset="0"/>
              </a:defRPr>
            </a:lvl1pPr>
          </a:lstStyle>
          <a:p>
            <a:pPr lvl="0"/>
            <a:r>
              <a:rPr lang="en-US"/>
              <a:t>Click to edit master text styles</a:t>
            </a:r>
          </a:p>
        </p:txBody>
      </p:sp>
      <p:sp>
        <p:nvSpPr>
          <p:cNvPr id="11" name="Text Placeholder 2"/>
          <p:cNvSpPr>
            <a:spLocks noGrp="1"/>
          </p:cNvSpPr>
          <p:nvPr>
            <p:ph type="body" idx="1"/>
          </p:nvPr>
        </p:nvSpPr>
        <p:spPr>
          <a:xfrm>
            <a:off x="609600" y="2082801"/>
            <a:ext cx="10972800" cy="43307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39840898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ine Title, Subtitle and Content">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609600" y="1640841"/>
            <a:ext cx="10972800" cy="477266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07084543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 Segue Slide">
    <p:spTree>
      <p:nvGrpSpPr>
        <p:cNvPr id="1" name=""/>
        <p:cNvGrpSpPr/>
        <p:nvPr/>
      </p:nvGrpSpPr>
      <p:grpSpPr>
        <a:xfrm>
          <a:off x="0" y="0"/>
          <a:ext cx="0" cy="0"/>
          <a:chOff x="0" y="0"/>
          <a:chExt cx="0" cy="0"/>
        </a:xfrm>
      </p:grpSpPr>
      <p:sp>
        <p:nvSpPr>
          <p:cNvPr id="4" name="Rectangle 3"/>
          <p:cNvSpPr/>
          <p:nvPr userDrawn="1"/>
        </p:nvSpPr>
        <p:spPr>
          <a:xfrm>
            <a:off x="0" y="1"/>
            <a:ext cx="12192000" cy="641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2" name="Group 51"/>
          <p:cNvGrpSpPr/>
          <p:nvPr userDrawn="1"/>
        </p:nvGrpSpPr>
        <p:grpSpPr>
          <a:xfrm>
            <a:off x="2466459" y="2779053"/>
            <a:ext cx="624548" cy="624548"/>
            <a:chOff x="6324600" y="4114799"/>
            <a:chExt cx="685800" cy="685800"/>
          </a:xfrm>
        </p:grpSpPr>
        <p:cxnSp>
          <p:nvCxnSpPr>
            <p:cNvPr id="53" name="Straight Connector 52"/>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userDrawn="1"/>
        </p:nvGrpSpPr>
        <p:grpSpPr>
          <a:xfrm rot="10800000">
            <a:off x="9408454" y="3469734"/>
            <a:ext cx="624548" cy="624548"/>
            <a:chOff x="6324600" y="4114799"/>
            <a:chExt cx="685800" cy="685800"/>
          </a:xfrm>
        </p:grpSpPr>
        <p:cxnSp>
          <p:nvCxnSpPr>
            <p:cNvPr id="56" name="Straight Connector 5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itle 1"/>
          <p:cNvSpPr>
            <a:spLocks noGrp="1"/>
          </p:cNvSpPr>
          <p:nvPr>
            <p:ph type="title" hasCustomPrompt="1"/>
          </p:nvPr>
        </p:nvSpPr>
        <p:spPr>
          <a:xfrm>
            <a:off x="2453759" y="2755822"/>
            <a:ext cx="7579243" cy="1362076"/>
          </a:xfrm>
        </p:spPr>
        <p:txBody>
          <a:bodyPr lIns="0" rIns="0" anchor="ctr" anchorCtr="0"/>
          <a:lstStyle>
            <a:lvl1pPr algn="ctr">
              <a:defRPr sz="4800" b="1" cap="none">
                <a:solidFill>
                  <a:schemeClr val="tx2"/>
                </a:solidFill>
              </a:defRPr>
            </a:lvl1pPr>
          </a:lstStyle>
          <a:p>
            <a:r>
              <a:rPr lang="en-US"/>
              <a:t>Click to edit master title style</a:t>
            </a:r>
          </a:p>
        </p:txBody>
      </p:sp>
      <p:sp>
        <p:nvSpPr>
          <p:cNvPr id="5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22507263"/>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13" name="Text Placeholder 12"/>
          <p:cNvSpPr>
            <a:spLocks noGrp="1"/>
          </p:cNvSpPr>
          <p:nvPr>
            <p:ph type="body" sz="quarter" idx="13"/>
          </p:nvPr>
        </p:nvSpPr>
        <p:spPr>
          <a:xfrm>
            <a:off x="609600" y="1397001"/>
            <a:ext cx="10972800" cy="5016500"/>
          </a:xfrm>
        </p:spPr>
        <p:txBody>
          <a:bodyPr>
            <a:normAutofit/>
          </a:bodyPr>
          <a:lstStyle>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4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8864163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747963"/>
            <a:ext cx="9388476" cy="1362076"/>
          </a:xfrm>
        </p:spPr>
        <p:txBody>
          <a:bodyPr lIns="0" rIns="0" anchor="b" anchorCtr="0"/>
          <a:lstStyle>
            <a:lvl1pPr algn="l">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84460753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1763" y="2747963"/>
            <a:ext cx="9388476" cy="1362076"/>
          </a:xfrm>
        </p:spPr>
        <p:txBody>
          <a:bodyPr lIns="0" rIns="0" anchor="ctr" anchorCtr="0"/>
          <a:lstStyle>
            <a:lvl1pPr algn="ctr">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13216079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9" name="TextBox 8"/>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Partner Day</a:t>
            </a:r>
          </a:p>
        </p:txBody>
      </p:sp>
      <p:sp>
        <p:nvSpPr>
          <p:cNvPr id="10"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1"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7" name="Group 6"/>
          <p:cNvGrpSpPr/>
          <p:nvPr userDrawn="1"/>
        </p:nvGrpSpPr>
        <p:grpSpPr>
          <a:xfrm>
            <a:off x="5640" y="6601434"/>
            <a:ext cx="12200509" cy="256566"/>
            <a:chOff x="1" y="6601683"/>
            <a:chExt cx="12200509" cy="256566"/>
          </a:xfrm>
        </p:grpSpPr>
        <p:sp>
          <p:nvSpPr>
            <p:cNvPr id="12" name="Rectangle 11"/>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3" name="TextBox 12"/>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9900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201" y="2901698"/>
            <a:ext cx="10363200" cy="1362076"/>
          </a:xfrm>
        </p:spPr>
        <p:txBody>
          <a:bodyPr anchor="b" anchorCtr="0"/>
          <a:lstStyle>
            <a:lvl1pPr algn="l">
              <a:defRPr sz="4800" b="1" cap="none">
                <a:solidFill>
                  <a:schemeClr val="tx2"/>
                </a:solidFill>
              </a:defRPr>
            </a:lvl1pPr>
          </a:lstStyle>
          <a:p>
            <a:r>
              <a:rPr lang="en-US"/>
              <a:t>CLICK TO EDIT MASTER TITLE STYLE</a:t>
            </a:r>
          </a:p>
        </p:txBody>
      </p:sp>
      <p:sp>
        <p:nvSpPr>
          <p:cNvPr id="3" name="Text Placeholder 2"/>
          <p:cNvSpPr>
            <a:spLocks noGrp="1"/>
          </p:cNvSpPr>
          <p:nvPr>
            <p:ph type="body" idx="1" hasCustomPrompt="1"/>
          </p:nvPr>
        </p:nvSpPr>
        <p:spPr>
          <a:xfrm>
            <a:off x="318469" y="4267200"/>
            <a:ext cx="10363200" cy="1500187"/>
          </a:xfrm>
        </p:spPr>
        <p:txBody>
          <a:bodyPr anchor="t" anchorCtr="0"/>
          <a:lstStyle>
            <a:lvl1pPr marL="0" indent="0">
              <a:buNone/>
              <a:defRPr sz="2667">
                <a:solidFill>
                  <a:schemeClr val="bg1">
                    <a:lumMod val="6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31365079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een Quote Slide">
    <p:bg>
      <p:bgPr>
        <a:solidFill>
          <a:schemeClr val="accent1"/>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42"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3"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94517405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ue Quote Slide">
    <p:bg>
      <p:bgPr>
        <a:solidFill>
          <a:schemeClr val="accent2"/>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2"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075671541"/>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ue Quote Slide">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5" name="Group 24"/>
          <p:cNvGrpSpPr/>
          <p:nvPr userDrawn="1"/>
        </p:nvGrpSpPr>
        <p:grpSpPr>
          <a:xfrm>
            <a:off x="609600" y="6498167"/>
            <a:ext cx="1585384" cy="275167"/>
            <a:chOff x="7499350" y="4889500"/>
            <a:chExt cx="1189038" cy="206375"/>
          </a:xfrm>
          <a:solidFill>
            <a:schemeClr val="bg1"/>
          </a:solidFill>
        </p:grpSpPr>
        <p:sp>
          <p:nvSpPr>
            <p:cNvPr id="27"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0"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1"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28952038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lvl3pPr>
              <a:defRPr sz="2133"/>
            </a:lvl3pPr>
            <a:lvl4pPr>
              <a:defRPr sz="1867"/>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391223794"/>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258559" y="444499"/>
            <a:ext cx="5323840"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4" hasCustomPrompt="1"/>
          </p:nvPr>
        </p:nvSpPr>
        <p:spPr>
          <a:xfrm>
            <a:off x="609600" y="444500"/>
            <a:ext cx="5323839" cy="5969000"/>
          </a:xfrm>
        </p:spPr>
        <p:txBody>
          <a:bodyPr anchor="ctr"/>
          <a:lstStyle>
            <a:lvl1pPr marL="0" indent="0">
              <a:buNone/>
              <a:defRPr baseline="0"/>
            </a:lvl1pPr>
          </a:lstStyle>
          <a:p>
            <a:pPr lvl="0"/>
            <a:r>
              <a:rPr lang="en-US"/>
              <a:t>INSERT CONTENT HERE</a:t>
            </a:r>
          </a:p>
        </p:txBody>
      </p:sp>
      <p:sp>
        <p:nvSpPr>
          <p:cNvPr id="3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7564124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Line Header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tIns="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78045791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Right Single line Header Two Content with Subtitle">
    <p:spTree>
      <p:nvGrpSpPr>
        <p:cNvPr id="1" name=""/>
        <p:cNvGrpSpPr/>
        <p:nvPr/>
      </p:nvGrpSpPr>
      <p:grpSpPr>
        <a:xfrm>
          <a:off x="0" y="0"/>
          <a:ext cx="0" cy="0"/>
          <a:chOff x="0" y="0"/>
          <a:chExt cx="0" cy="0"/>
        </a:xfrm>
      </p:grpSpPr>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7" hasCustomPrompt="1"/>
          </p:nvPr>
        </p:nvSpPr>
        <p:spPr>
          <a:xfrm>
            <a:off x="609601" y="444500"/>
            <a:ext cx="5323417" cy="5969000"/>
          </a:xfrm>
        </p:spPr>
        <p:txBody>
          <a:bodyPr anchor="ctr"/>
          <a:lstStyle>
            <a:lvl1pPr marL="0" indent="0">
              <a:buNone/>
              <a:defRPr/>
            </a:lvl1pPr>
          </a:lstStyle>
          <a:p>
            <a:pPr lvl="0"/>
            <a:r>
              <a:rPr lang="en-US"/>
              <a:t>INSERT CONTENT HERE</a:t>
            </a:r>
          </a:p>
        </p:txBody>
      </p:sp>
      <p:sp>
        <p:nvSpPr>
          <p:cNvPr id="11" name="Title 1"/>
          <p:cNvSpPr>
            <a:spLocks noGrp="1"/>
          </p:cNvSpPr>
          <p:nvPr>
            <p:ph type="title" hasCustomPrompt="1"/>
          </p:nvPr>
        </p:nvSpPr>
        <p:spPr>
          <a:xfrm>
            <a:off x="6248401" y="444500"/>
            <a:ext cx="5333999" cy="609601"/>
          </a:xfrm>
        </p:spPr>
        <p:txBody>
          <a:bodyPr tIns="0" anchor="b" anchorCtr="0"/>
          <a:lstStyle>
            <a:lvl1pPr>
              <a:defRPr sz="3733">
                <a:solidFill>
                  <a:schemeClr val="tx2"/>
                </a:solidFill>
                <a:latin typeface="+mj-lt"/>
                <a:cs typeface="Arial" panose="020B0604020202020204" pitchFamily="34" charset="0"/>
              </a:defRPr>
            </a:lvl1pPr>
          </a:lstStyle>
          <a:p>
            <a:r>
              <a:rPr lang="en-US"/>
              <a:t>Single line header</a:t>
            </a:r>
          </a:p>
        </p:txBody>
      </p:sp>
      <p:sp>
        <p:nvSpPr>
          <p:cNvPr id="14" name="Text Placeholder 8"/>
          <p:cNvSpPr>
            <a:spLocks noGrp="1"/>
          </p:cNvSpPr>
          <p:nvPr>
            <p:ph type="body" sz="quarter" idx="13" hasCustomPrompt="1"/>
          </p:nvPr>
        </p:nvSpPr>
        <p:spPr>
          <a:xfrm>
            <a:off x="62484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0400310"/>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5323417"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3" name="Text Placeholder 8"/>
          <p:cNvSpPr>
            <a:spLocks noGrp="1"/>
          </p:cNvSpPr>
          <p:nvPr>
            <p:ph type="body" sz="quarter" idx="17" hasCustomPrompt="1"/>
          </p:nvPr>
        </p:nvSpPr>
        <p:spPr>
          <a:xfrm>
            <a:off x="6258985"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283741611"/>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s - 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3454400"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4360333"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0" y="1054101"/>
            <a:ext cx="10972800"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4" name="Text Placeholder 19"/>
          <p:cNvSpPr>
            <a:spLocks noGrp="1"/>
          </p:cNvSpPr>
          <p:nvPr>
            <p:ph type="body" sz="quarter" idx="17"/>
          </p:nvPr>
        </p:nvSpPr>
        <p:spPr>
          <a:xfrm>
            <a:off x="8128000"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725547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5" name="TextBox 4"/>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H.O.T. Day</a:t>
            </a:r>
          </a:p>
        </p:txBody>
      </p:sp>
      <p:sp>
        <p:nvSpPr>
          <p:cNvPr id="6"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7"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8" name="Group 7"/>
          <p:cNvGrpSpPr/>
          <p:nvPr userDrawn="1"/>
        </p:nvGrpSpPr>
        <p:grpSpPr>
          <a:xfrm>
            <a:off x="5640" y="6601434"/>
            <a:ext cx="12200509" cy="256566"/>
            <a:chOff x="1" y="6601683"/>
            <a:chExt cx="12200509" cy="256566"/>
          </a:xfrm>
        </p:grpSpPr>
        <p:sp>
          <p:nvSpPr>
            <p:cNvPr id="9" name="Rectangle 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924290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28"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9"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742041225"/>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Line Title and Subtitle 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1"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90610445"/>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17403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0" name="Text Placeholder 2"/>
          <p:cNvSpPr>
            <a:spLocks noGrp="1"/>
          </p:cNvSpPr>
          <p:nvPr>
            <p:ph type="body" sz="quarter" idx="13" hasCustomPrompt="1"/>
          </p:nvPr>
        </p:nvSpPr>
        <p:spPr>
          <a:xfrm>
            <a:off x="-8510" y="2874711"/>
            <a:ext cx="12200510" cy="852262"/>
          </a:xfrm>
          <a:prstGeom prst="rect">
            <a:avLst/>
          </a:prstGeom>
        </p:spPr>
        <p:txBody>
          <a:bodyPr/>
          <a:lstStyle>
            <a:lvl1pPr marL="0" indent="0" algn="ctr">
              <a:buNone/>
              <a:defRPr sz="4000">
                <a:solidFill>
                  <a:schemeClr val="bg1"/>
                </a:solidFill>
                <a:latin typeface="+mj-lt"/>
              </a:defRPr>
            </a:lvl1pPr>
          </a:lstStyle>
          <a:p>
            <a:r>
              <a:rPr lang="en-US" sz="3600"/>
              <a:t>Subject slide</a:t>
            </a:r>
            <a:endParaRPr lang="en-US" sz="3600" dirty="0"/>
          </a:p>
        </p:txBody>
      </p:sp>
    </p:spTree>
    <p:extLst>
      <p:ext uri="{BB962C8B-B14F-4D97-AF65-F5344CB8AC3E}">
        <p14:creationId xmlns:p14="http://schemas.microsoft.com/office/powerpoint/2010/main" val="109487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_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4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_quarters">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024188" y="1585732"/>
            <a:ext cx="6143625" cy="4883327"/>
            <a:chOff x="2977516" y="297181"/>
            <a:chExt cx="6143625" cy="6129337"/>
          </a:xfrm>
        </p:grpSpPr>
        <p:cxnSp>
          <p:nvCxnSpPr>
            <p:cNvPr id="10" name="Straight Connector 9"/>
            <p:cNvCxnSpPr/>
            <p:nvPr/>
          </p:nvCxnSpPr>
          <p:spPr>
            <a:xfrm>
              <a:off x="2977516"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9329"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21141"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userDrawn="1"/>
        </p:nvSpPr>
        <p:spPr>
          <a:xfrm>
            <a:off x="698500" y="572400"/>
            <a:ext cx="10936288" cy="667993"/>
          </a:xfrm>
          <a:prstGeom prst="rect">
            <a:avLst/>
          </a:prstGeom>
        </p:spPr>
        <p:txBody>
          <a:bodyPr lIns="0" tIns="0" rIns="0" bIns="0" anchor="ctr" anchorCtr="0"/>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20000"/>
              </a:lnSpc>
            </a:pPr>
            <a:r>
              <a:rPr lang="en-US" sz="2400" dirty="0">
                <a:latin typeface="Calibri Light" charset="0"/>
                <a:ea typeface="Calibri Light" charset="0"/>
                <a:cs typeface="Calibri Light" charset="0"/>
              </a:rPr>
              <a:t>Timeline with four quarters</a:t>
            </a:r>
          </a:p>
        </p:txBody>
      </p:sp>
      <p:sp>
        <p:nvSpPr>
          <p:cNvPr id="14" name="TextBox 13"/>
          <p:cNvSpPr txBox="1"/>
          <p:nvPr userDrawn="1"/>
        </p:nvSpPr>
        <p:spPr>
          <a:xfrm>
            <a:off x="0" y="6053559"/>
            <a:ext cx="3024188"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First quarter</a:t>
            </a:r>
            <a:endParaRPr lang="en-US" sz="2000" dirty="0">
              <a:latin typeface="Calibri Light" charset="0"/>
              <a:ea typeface="Calibri Light" charset="0"/>
              <a:cs typeface="Calibri Light" charset="0"/>
            </a:endParaRPr>
          </a:p>
        </p:txBody>
      </p:sp>
      <p:sp>
        <p:nvSpPr>
          <p:cNvPr id="15" name="TextBox 14"/>
          <p:cNvSpPr txBox="1"/>
          <p:nvPr userDrawn="1"/>
        </p:nvSpPr>
        <p:spPr>
          <a:xfrm>
            <a:off x="3035763" y="6041984"/>
            <a:ext cx="3060236" cy="450226"/>
          </a:xfrm>
          <a:prstGeom prst="rect">
            <a:avLst/>
          </a:prstGeom>
          <a:noFill/>
        </p:spPr>
        <p:txBody>
          <a:bodyPr wrap="square" lIns="0" tIns="0" rIns="0" bIns="0" rtlCol="0">
            <a:normAutofit/>
          </a:bodyPr>
          <a:lstStyle/>
          <a:p>
            <a:pPr algn="ctr"/>
            <a:r>
              <a:rPr lang="en-US" sz="2000" dirty="0">
                <a:latin typeface="Calibri Light" charset="0"/>
                <a:ea typeface="Calibri Light" charset="0"/>
                <a:cs typeface="Calibri Light" charset="0"/>
              </a:rPr>
              <a:t>Second quarter</a:t>
            </a:r>
          </a:p>
        </p:txBody>
      </p:sp>
      <p:sp>
        <p:nvSpPr>
          <p:cNvPr id="16" name="TextBox 15"/>
          <p:cNvSpPr txBox="1"/>
          <p:nvPr userDrawn="1"/>
        </p:nvSpPr>
        <p:spPr>
          <a:xfrm>
            <a:off x="6107577" y="6030409"/>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Third quarter</a:t>
            </a:r>
            <a:endParaRPr lang="en-US" sz="2000" dirty="0">
              <a:latin typeface="Calibri Light" charset="0"/>
              <a:ea typeface="Calibri Light" charset="0"/>
              <a:cs typeface="Calibri Light" charset="0"/>
            </a:endParaRPr>
          </a:p>
        </p:txBody>
      </p:sp>
      <p:sp>
        <p:nvSpPr>
          <p:cNvPr id="17" name="TextBox 16"/>
          <p:cNvSpPr txBox="1"/>
          <p:nvPr userDrawn="1"/>
        </p:nvSpPr>
        <p:spPr>
          <a:xfrm>
            <a:off x="9167811" y="6018834"/>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Fourth quarter</a:t>
            </a:r>
            <a:endParaRPr lang="en-US" sz="2000" dirty="0">
              <a:latin typeface="Calibri Light" charset="0"/>
              <a:ea typeface="Calibri Light" charset="0"/>
              <a:cs typeface="Calibri Light" charset="0"/>
            </a:endParaRPr>
          </a:p>
        </p:txBody>
      </p:sp>
    </p:spTree>
    <p:extLst>
      <p:ext uri="{BB962C8B-B14F-4D97-AF65-F5344CB8AC3E}">
        <p14:creationId xmlns:p14="http://schemas.microsoft.com/office/powerpoint/2010/main" val="164583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5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0.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778940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4" r:id="rId5"/>
    <p:sldLayoutId id="2147483813" r:id="rId6"/>
    <p:sldLayoutId id="2147483732" r:id="rId7"/>
    <p:sldLayoutId id="2147483804" r:id="rId8"/>
    <p:sldLayoutId id="2147483796" r:id="rId9"/>
    <p:sldLayoutId id="2147483805" r:id="rId10"/>
    <p:sldLayoutId id="2147483799" r:id="rId11"/>
    <p:sldLayoutId id="2147483758" r:id="rId12"/>
    <p:sldLayoutId id="2147483787" r:id="rId13"/>
    <p:sldLayoutId id="2147483767" r:id="rId14"/>
    <p:sldLayoutId id="2147483798" r:id="rId15"/>
    <p:sldLayoutId id="2147483800" r:id="rId16"/>
    <p:sldLayoutId id="2147483801" r:id="rId17"/>
    <p:sldLayoutId id="2147483802" r:id="rId18"/>
    <p:sldLayoutId id="2147483803" r:id="rId19"/>
    <p:sldLayoutId id="2147483808" r:id="rId20"/>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689B1-1356-42E2-B7FA-5F82C413FE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F7776-E124-4EEE-ABC1-066366F7E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203BE-85BF-4262-939B-D0023B6E7B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FF6E-7B6A-4CBE-BC6A-F211232B1EE7}" type="datetimeFigureOut">
              <a:rPr lang="en-US" smtClean="0"/>
              <a:t>2/6/2018</a:t>
            </a:fld>
            <a:endParaRPr lang="en-US"/>
          </a:p>
        </p:txBody>
      </p:sp>
      <p:sp>
        <p:nvSpPr>
          <p:cNvPr id="5" name="Footer Placeholder 4">
            <a:extLst>
              <a:ext uri="{FF2B5EF4-FFF2-40B4-BE49-F238E27FC236}">
                <a16:creationId xmlns:a16="http://schemas.microsoft.com/office/drawing/2014/main" id="{0A946F6D-5380-4111-AA9C-D48A80BB3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40D32-4D1E-4C19-A82D-329859ACB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8114C-09FD-4C84-9B59-E07CAC4B06E0}" type="slidenum">
              <a:rPr lang="en-US" smtClean="0"/>
              <a:t>‹#›</a:t>
            </a:fld>
            <a:endParaRPr lang="en-US"/>
          </a:p>
        </p:txBody>
      </p:sp>
    </p:spTree>
    <p:extLst>
      <p:ext uri="{BB962C8B-B14F-4D97-AF65-F5344CB8AC3E}">
        <p14:creationId xmlns:p14="http://schemas.microsoft.com/office/powerpoint/2010/main" val="69663818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 name="Rectangle 35"/>
          <p:cNvSpPr/>
          <p:nvPr userDrawn="1"/>
        </p:nvSpPr>
        <p:spPr>
          <a:xfrm>
            <a:off x="0" y="6413501"/>
            <a:ext cx="12192000" cy="44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3" name="Text Placeholder 2"/>
          <p:cNvSpPr>
            <a:spLocks noGrp="1"/>
          </p:cNvSpPr>
          <p:nvPr>
            <p:ph type="body" idx="1"/>
          </p:nvPr>
        </p:nvSpPr>
        <p:spPr>
          <a:xfrm>
            <a:off x="609600" y="1397001"/>
            <a:ext cx="1097280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pic>
        <p:nvPicPr>
          <p:cNvPr id="49" name="Picture 2"/>
          <p:cNvPicPr>
            <a:picLocks noChangeAspect="1" noChangeArrowheads="1"/>
          </p:cNvPicPr>
          <p:nvPr userDrawn="1"/>
        </p:nvPicPr>
        <p:blipFill>
          <a:blip r:embed="rId23" cstate="screen">
            <a:extLst>
              <a:ext uri="{28A0092B-C50C-407E-A947-70E740481C1C}">
                <a14:useLocalDpi xmlns:a14="http://schemas.microsoft.com/office/drawing/2010/main"/>
              </a:ext>
            </a:extLst>
          </a:blip>
          <a:srcRect/>
          <a:stretch>
            <a:fillRect/>
          </a:stretch>
        </p:blipFill>
        <p:spPr bwMode="auto">
          <a:xfrm>
            <a:off x="609601" y="6515284"/>
            <a:ext cx="1584324" cy="2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96772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transition spd="med">
    <p:fade/>
  </p:transition>
  <p:hf hdr="0"/>
  <p:txStyles>
    <p:titleStyle>
      <a:lvl1pPr algn="l" defTabSz="1219170" rtl="0" eaLnBrk="1" latinLnBrk="0" hangingPunct="1">
        <a:lnSpc>
          <a:spcPct val="80000"/>
        </a:lnSpc>
        <a:spcBef>
          <a:spcPct val="0"/>
        </a:spcBef>
        <a:buNone/>
        <a:defRPr sz="3733" b="1" kern="1200" cap="none" baseline="0">
          <a:solidFill>
            <a:schemeClr val="tx2"/>
          </a:solidFill>
          <a:latin typeface="+mj-lt"/>
          <a:ea typeface="+mj-ea"/>
          <a:cs typeface="+mj-cs"/>
        </a:defRPr>
      </a:lvl1pPr>
    </p:titleStyle>
    <p:bodyStyle>
      <a:lvl1pPr marL="158747" indent="-158747" algn="l" defTabSz="1219170" rtl="0" eaLnBrk="1" latinLnBrk="0" hangingPunct="1">
        <a:spcBef>
          <a:spcPct val="20000"/>
        </a:spcBef>
        <a:spcAft>
          <a:spcPts val="800"/>
        </a:spcAft>
        <a:buClr>
          <a:schemeClr val="accent1"/>
        </a:buClr>
        <a:buFont typeface="Arial" pitchFamily="34" charset="0"/>
        <a:buChar char="•"/>
        <a:defRPr sz="2667" kern="1200">
          <a:solidFill>
            <a:schemeClr val="tx2"/>
          </a:solidFill>
          <a:latin typeface="+mn-lt"/>
          <a:ea typeface="+mn-ea"/>
          <a:cs typeface="+mn-cs"/>
        </a:defRPr>
      </a:lvl1pPr>
      <a:lvl2pPr marL="380990" indent="-156629" algn="l" defTabSz="1219170" rtl="0" eaLnBrk="1" latinLnBrk="0" hangingPunct="1">
        <a:spcBef>
          <a:spcPct val="20000"/>
        </a:spcBef>
        <a:spcAft>
          <a:spcPts val="800"/>
        </a:spcAft>
        <a:buClr>
          <a:schemeClr val="accent1"/>
        </a:buClr>
        <a:buFont typeface="Arial" pitchFamily="34" charset="0"/>
        <a:buChar char="•"/>
        <a:defRPr sz="2400" kern="1200">
          <a:solidFill>
            <a:schemeClr val="tx2"/>
          </a:solidFill>
          <a:latin typeface="+mn-lt"/>
          <a:ea typeface="+mn-ea"/>
          <a:cs typeface="+mn-cs"/>
        </a:defRPr>
      </a:lvl2pPr>
      <a:lvl3pPr marL="613818" indent="-154513" algn="l" defTabSz="1219170" rtl="0" eaLnBrk="1" latinLnBrk="0" hangingPunct="1">
        <a:spcBef>
          <a:spcPct val="20000"/>
        </a:spcBef>
        <a:spcAft>
          <a:spcPts val="800"/>
        </a:spcAft>
        <a:buClr>
          <a:schemeClr val="accent1"/>
        </a:buClr>
        <a:buFont typeface="Arial" pitchFamily="34" charset="0"/>
        <a:buChar char="•"/>
        <a:defRPr sz="2133" kern="1200">
          <a:solidFill>
            <a:schemeClr val="tx2"/>
          </a:solidFill>
          <a:latin typeface="+mn-lt"/>
          <a:ea typeface="+mn-ea"/>
          <a:cs typeface="+mn-cs"/>
        </a:defRPr>
      </a:lvl3pPr>
      <a:lvl4pPr marL="838179" indent="-154513"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4pPr>
      <a:lvl5pPr marL="1062540" indent="-146047"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ynatrace/AWSDevOpsTutorial" TargetMode="External"/><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aws.amazon.com/AWSEC2/latest/UserGuide/AccessingInstances.html"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10.xml"/><Relationship Id="rId6" Type="http://schemas.openxmlformats.org/officeDocument/2006/relationships/hyperlink" Target="https://github.com/xmatters/xm-labs-dynatrace/raw/master/Dynatrace.zip" TargetMode="External"/><Relationship Id="rId5" Type="http://schemas.openxmlformats.org/officeDocument/2006/relationships/hyperlink" Target="https://www.xmatters.com/p1/xmatters-trial-it-standard?utm_campaign=70138000001F018AAC&amp;utm_source=dyna&amp;utm_medium=email&amp;utm_content=xmatters-trial" TargetMode="External"/><Relationship Id="rId4" Type="http://schemas.openxmlformats.org/officeDocument/2006/relationships/hyperlink" Target="https://docs.aws.amazon.com/cli/latest/userguide/cli-chap-getting-started.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aws.amazon.com/" TargetMode="External"/><Relationship Id="rId7" Type="http://schemas.openxmlformats.org/officeDocument/2006/relationships/image" Target="../media/image16.png"/><Relationship Id="rId2" Type="http://schemas.openxmlformats.org/officeDocument/2006/relationships/hyperlink" Target="https://github.com/Dynatrace/AWSDevOpsTutorial" TargetMode="Externa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tenant.sprint.dynatracelabs.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yourproductionapp/api/version?newBuildNumber=1" TargetMode="External"/><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41.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www.dynatrace.com/support/help/dynatrace-api/" TargetMode="External"/><Relationship Id="rId2" Type="http://schemas.openxmlformats.org/officeDocument/2006/relationships/hyperlink" Target="https://github.com/Dynatrace/AWSDevOpsTutorial" TargetMode="Externa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ignin.dynatrace.com/" TargetMode="Externa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xmatters.com/p1/xmatters-trial-it-standard?utm_campaign=70138000001F018AAC&amp;utm_source=dyna&amp;utm_medium=email&amp;utm_content=xmatters-trial" TargetMode="External"/><Relationship Id="rId2" Type="http://schemas.openxmlformats.org/officeDocument/2006/relationships/hyperlink" Target="http://yoururl.xmatters.com/" TargetMode="External"/><Relationship Id="rId1" Type="http://schemas.openxmlformats.org/officeDocument/2006/relationships/slideLayout" Target="../slideLayouts/slideLayout10.xml"/><Relationship Id="rId4" Type="http://schemas.openxmlformats.org/officeDocument/2006/relationships/hyperlink" Target="https://github.com/xmatters/xm-labs-dynatrace/raw/master/Dynatrace.zi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xmatters/xm-labs-dynatrace" TargetMode="External"/><Relationship Id="rId2" Type="http://schemas.openxmlformats.org/officeDocument/2006/relationships/hyperlink" Target="https://www.youtube.com/watch?v=jNEBLGfOxcg" TargetMode="External"/><Relationship Id="rId1" Type="http://schemas.openxmlformats.org/officeDocument/2006/relationships/slideLayout" Target="../slideLayouts/slideLayout37.xml"/><Relationship Id="rId4" Type="http://schemas.openxmlformats.org/officeDocument/2006/relationships/hyperlink" Target="https://xmatters.com/integration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xmatters/xm-labs-dynatrace/raw/master/Dynatrace.zip" TargetMode="Externa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hyperlink" Target="https://www.xmatters.com/p1/xmatters-trial-it-standard?utm_campaign=70138000001F018AAC&amp;utm_source=dyna&amp;utm_medium=email&amp;utm_content=xmatters-trial" TargetMode="Externa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7.xml"/><Relationship Id="rId4" Type="http://schemas.openxmlformats.org/officeDocument/2006/relationships/image" Target="../media/image102.tiff"/></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tiff"/><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tiff"/><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tiff"/><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37.xml"/><Relationship Id="rId1" Type="http://schemas.openxmlformats.org/officeDocument/2006/relationships/vmlDrawing" Target="../drawings/vmlDrawing1.vml"/><Relationship Id="rId5" Type="http://schemas.openxmlformats.org/officeDocument/2006/relationships/image" Target="../media/image123.emf"/><Relationship Id="rId4" Type="http://schemas.openxmlformats.org/officeDocument/2006/relationships/package" Target="../embeddings/Microsoft_Word_Document.docx"/></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7.xml"/><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tiff"/><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hyperlink" Target="https://confluence.atlassian.com/jira064/add-users-720412930.html" TargetMode="Externa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32.png"/><Relationship Id="rId1" Type="http://schemas.openxmlformats.org/officeDocument/2006/relationships/slideLayout" Target="../slideLayouts/slideLayout3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hyperlink" Target="https://docs.aws.amazon.com/codedeploy/latest/userguide/getting-started-create-iam-instance-profile.html#getting-started-create-iam-instance-profile-console" TargetMode="Externa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Auto-Remediation: Building an Unbreakable Delivery Pipeline</a:t>
            </a:r>
          </a:p>
        </p:txBody>
      </p:sp>
      <p:pic>
        <p:nvPicPr>
          <p:cNvPr id="5122" name="Picture 2" descr="Andreas Grabner">
            <a:extLst>
              <a:ext uri="{FF2B5EF4-FFF2-40B4-BE49-F238E27FC236}">
                <a16:creationId xmlns:a16="http://schemas.microsoft.com/office/drawing/2014/main" id="{0F773444-CAA2-446F-9D5C-5F60F2C88A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9276" y="3089276"/>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lorian Beck">
            <a:extLst>
              <a:ext uri="{FF2B5EF4-FFF2-40B4-BE49-F238E27FC236}">
                <a16:creationId xmlns:a16="http://schemas.microsoft.com/office/drawing/2014/main" id="{1F4C6D37-C3CE-41B8-8EFD-260875A410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276" y="4851401"/>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ravis Depuy">
            <a:extLst>
              <a:ext uri="{FF2B5EF4-FFF2-40B4-BE49-F238E27FC236}">
                <a16:creationId xmlns:a16="http://schemas.microsoft.com/office/drawing/2014/main" id="{813C1BDB-738D-474D-B156-BDC2DCB0FF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0363" y="4851401"/>
            <a:ext cx="1528763" cy="15287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D063E3-BB07-4B51-9419-90B8B543AE86}"/>
              </a:ext>
            </a:extLst>
          </p:cNvPr>
          <p:cNvSpPr txBox="1"/>
          <p:nvPr/>
        </p:nvSpPr>
        <p:spPr>
          <a:xfrm>
            <a:off x="2276474" y="3136900"/>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Andreas Grabner</a:t>
            </a:r>
          </a:p>
          <a:p>
            <a:pPr>
              <a:lnSpc>
                <a:spcPct val="120000"/>
              </a:lnSpc>
            </a:pPr>
            <a:r>
              <a:rPr lang="en-US" sz="2400" dirty="0">
                <a:solidFill>
                  <a:schemeClr val="bg1"/>
                </a:solidFill>
                <a:latin typeface="Calibri Light" charset="0"/>
                <a:ea typeface="Calibri Light" charset="0"/>
                <a:cs typeface="Calibri Light" charset="0"/>
              </a:rPr>
              <a:t>DevOps Activist</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8" name="TextBox 7">
            <a:extLst>
              <a:ext uri="{FF2B5EF4-FFF2-40B4-BE49-F238E27FC236}">
                <a16:creationId xmlns:a16="http://schemas.microsoft.com/office/drawing/2014/main" id="{A0341A87-310B-4162-B865-FC32FEA7D2EF}"/>
              </a:ext>
            </a:extLst>
          </p:cNvPr>
          <p:cNvSpPr txBox="1"/>
          <p:nvPr/>
        </p:nvSpPr>
        <p:spPr>
          <a:xfrm>
            <a:off x="227647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Florian Beck</a:t>
            </a:r>
          </a:p>
          <a:p>
            <a:pPr>
              <a:lnSpc>
                <a:spcPct val="120000"/>
              </a:lnSpc>
            </a:pPr>
            <a:r>
              <a:rPr lang="en-US" sz="2400" dirty="0">
                <a:solidFill>
                  <a:schemeClr val="bg1"/>
                </a:solidFill>
                <a:latin typeface="Calibri Light" charset="0"/>
                <a:ea typeface="Calibri Light" charset="0"/>
                <a:cs typeface="Calibri Light" charset="0"/>
              </a:rPr>
              <a:t>Technical Product Manager</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9" name="TextBox 8">
            <a:extLst>
              <a:ext uri="{FF2B5EF4-FFF2-40B4-BE49-F238E27FC236}">
                <a16:creationId xmlns:a16="http://schemas.microsoft.com/office/drawing/2014/main" id="{47106D79-DDA9-4387-BA5B-A7519D152411}"/>
              </a:ext>
            </a:extLst>
          </p:cNvPr>
          <p:cNvSpPr txBox="1"/>
          <p:nvPr/>
        </p:nvSpPr>
        <p:spPr>
          <a:xfrm>
            <a:off x="842962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Travis DePuy</a:t>
            </a:r>
          </a:p>
          <a:p>
            <a:pPr>
              <a:lnSpc>
                <a:spcPct val="120000"/>
              </a:lnSpc>
            </a:pPr>
            <a:r>
              <a:rPr lang="en-US" sz="2400" dirty="0">
                <a:solidFill>
                  <a:schemeClr val="bg1"/>
                </a:solidFill>
                <a:latin typeface="Calibri Light" charset="0"/>
                <a:ea typeface="Calibri Light" charset="0"/>
                <a:cs typeface="Calibri Light" charset="0"/>
              </a:rPr>
              <a:t>Product Evangelist</a:t>
            </a:r>
          </a:p>
          <a:p>
            <a:pPr>
              <a:lnSpc>
                <a:spcPct val="120000"/>
              </a:lnSpc>
            </a:pPr>
            <a:r>
              <a:rPr lang="en-US" sz="2400" dirty="0" err="1">
                <a:solidFill>
                  <a:schemeClr val="bg1"/>
                </a:solidFill>
                <a:latin typeface="Calibri Light" charset="0"/>
                <a:ea typeface="Calibri Light" charset="0"/>
                <a:cs typeface="Calibri Light" charset="0"/>
              </a:rPr>
              <a:t>xMatters</a:t>
            </a:r>
            <a:endParaRPr lang="en-US" sz="2400" dirty="0">
              <a:solidFill>
                <a:schemeClr val="bg1"/>
              </a:solidFill>
              <a:latin typeface="Calibri Light" charset="0"/>
              <a:ea typeface="Calibri Light" charset="0"/>
              <a:cs typeface="Calibri Light" charset="0"/>
            </a:endParaRPr>
          </a:p>
          <a:p>
            <a:pPr>
              <a:lnSpc>
                <a:spcPct val="120000"/>
              </a:lnSpc>
            </a:pPr>
            <a:endParaRPr lang="en-US" sz="24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6552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F63E-E788-4EBF-8077-ADF8166FE3AC}"/>
              </a:ext>
            </a:extLst>
          </p:cNvPr>
          <p:cNvSpPr>
            <a:spLocks noGrp="1"/>
          </p:cNvSpPr>
          <p:nvPr>
            <p:ph type="title"/>
          </p:nvPr>
        </p:nvSpPr>
        <p:spPr/>
        <p:txBody>
          <a:bodyPr/>
          <a:lstStyle/>
          <a:p>
            <a:r>
              <a:rPr lang="en-US" dirty="0"/>
              <a:t>#1 Launching the </a:t>
            </a:r>
            <a:r>
              <a:rPr lang="en-US" dirty="0" err="1"/>
              <a:t>CloudFormation</a:t>
            </a:r>
            <a:r>
              <a:rPr lang="en-US" dirty="0"/>
              <a:t> Stack</a:t>
            </a:r>
          </a:p>
        </p:txBody>
      </p:sp>
      <p:sp>
        <p:nvSpPr>
          <p:cNvPr id="3" name="Content Placeholder 2">
            <a:extLst>
              <a:ext uri="{FF2B5EF4-FFF2-40B4-BE49-F238E27FC236}">
                <a16:creationId xmlns:a16="http://schemas.microsoft.com/office/drawing/2014/main" id="{1439CC0C-B301-4668-96EB-87CED66218B6}"/>
              </a:ext>
            </a:extLst>
          </p:cNvPr>
          <p:cNvSpPr>
            <a:spLocks noGrp="1"/>
          </p:cNvSpPr>
          <p:nvPr>
            <p:ph sz="quarter" idx="12"/>
          </p:nvPr>
        </p:nvSpPr>
        <p:spPr/>
        <p:txBody>
          <a:bodyPr/>
          <a:lstStyle/>
          <a:p>
            <a:r>
              <a:rPr lang="en-US" dirty="0"/>
              <a:t>What is </a:t>
            </a:r>
            <a:r>
              <a:rPr lang="en-US" dirty="0" err="1"/>
              <a:t>CloudFormation</a:t>
            </a:r>
            <a:r>
              <a:rPr lang="en-US" dirty="0"/>
              <a:t>?</a:t>
            </a:r>
          </a:p>
          <a:p>
            <a:pPr lvl="1"/>
            <a:r>
              <a:rPr lang="en-US" dirty="0"/>
              <a:t>A declarative way to define AWS Resources, </a:t>
            </a:r>
            <a:r>
              <a:rPr lang="en-US" dirty="0" err="1"/>
              <a:t>e.g</a:t>
            </a:r>
            <a:r>
              <a:rPr lang="en-US" dirty="0"/>
              <a:t>: EC2, </a:t>
            </a:r>
            <a:r>
              <a:rPr lang="en-US" dirty="0" err="1"/>
              <a:t>CodeDeploy</a:t>
            </a:r>
            <a:r>
              <a:rPr lang="en-US" dirty="0"/>
              <a:t>, </a:t>
            </a:r>
            <a:r>
              <a:rPr lang="en-US" dirty="0" err="1"/>
              <a:t>CodePipeline</a:t>
            </a:r>
            <a:r>
              <a:rPr lang="en-US" dirty="0"/>
              <a:t>, Lambda, Roles, ELBs, …</a:t>
            </a:r>
          </a:p>
          <a:p>
            <a:pPr lvl="1"/>
            <a:r>
              <a:rPr lang="en-US" dirty="0"/>
              <a:t>Learn more about </a:t>
            </a:r>
            <a:r>
              <a:rPr lang="en-US" dirty="0" err="1"/>
              <a:t>CloudFormation</a:t>
            </a:r>
            <a:r>
              <a:rPr lang="en-US" dirty="0"/>
              <a:t>: </a:t>
            </a:r>
            <a:r>
              <a:rPr lang="en-US" dirty="0">
                <a:hlinkClick r:id="rId2"/>
              </a:rPr>
              <a:t>https://docs.aws.amazon.com/AWSCloudFormation/latest/UserGuide</a:t>
            </a:r>
            <a:r>
              <a:rPr lang="en-US" dirty="0"/>
              <a:t> </a:t>
            </a:r>
          </a:p>
          <a:p>
            <a:r>
              <a:rPr lang="en-US" dirty="0"/>
              <a:t>Our Steps</a:t>
            </a:r>
          </a:p>
          <a:p>
            <a:pPr lvl="1"/>
            <a:r>
              <a:rPr lang="en-US" dirty="0"/>
              <a:t>Browse to </a:t>
            </a:r>
            <a:r>
              <a:rPr lang="en-US" dirty="0">
                <a:hlinkClick r:id="rId3"/>
              </a:rPr>
              <a:t>https://github.com/Dynatrace/AWSDevOpsTutorial</a:t>
            </a:r>
            <a:r>
              <a:rPr lang="en-US" dirty="0"/>
              <a:t> </a:t>
            </a:r>
          </a:p>
          <a:p>
            <a:pPr lvl="1"/>
            <a:r>
              <a:rPr lang="en-US" dirty="0"/>
              <a:t>Click on the </a:t>
            </a:r>
            <a:r>
              <a:rPr lang="en-US" dirty="0" err="1"/>
              <a:t>CloudFormation</a:t>
            </a:r>
            <a:r>
              <a:rPr lang="en-US" dirty="0"/>
              <a:t> Template Link for your region, </a:t>
            </a:r>
            <a:r>
              <a:rPr lang="en-US" dirty="0" err="1"/>
              <a:t>e.g</a:t>
            </a:r>
            <a:r>
              <a:rPr lang="en-US" dirty="0"/>
              <a:t>: Oregon (us-west-2) for this workshop!</a:t>
            </a:r>
          </a:p>
          <a:p>
            <a:pPr lvl="1"/>
            <a:r>
              <a:rPr lang="en-US" dirty="0"/>
              <a:t>This will open your </a:t>
            </a:r>
            <a:r>
              <a:rPr lang="en-US" dirty="0" err="1"/>
              <a:t>CloudFormation</a:t>
            </a:r>
            <a:r>
              <a:rPr lang="en-US" dirty="0"/>
              <a:t> web console for the correct region</a:t>
            </a:r>
          </a:p>
        </p:txBody>
      </p:sp>
    </p:spTree>
    <p:extLst>
      <p:ext uri="{BB962C8B-B14F-4D97-AF65-F5344CB8AC3E}">
        <p14:creationId xmlns:p14="http://schemas.microsoft.com/office/powerpoint/2010/main" val="29648658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FF656-2226-4BEB-8D3C-182EBDCD8E3A}"/>
              </a:ext>
            </a:extLst>
          </p:cNvPr>
          <p:cNvPicPr>
            <a:picLocks noChangeAspect="1"/>
          </p:cNvPicPr>
          <p:nvPr/>
        </p:nvPicPr>
        <p:blipFill>
          <a:blip r:embed="rId2"/>
          <a:stretch>
            <a:fillRect/>
          </a:stretch>
        </p:blipFill>
        <p:spPr>
          <a:xfrm>
            <a:off x="538505" y="0"/>
            <a:ext cx="11114989" cy="6858000"/>
          </a:xfrm>
          <a:prstGeom prst="rect">
            <a:avLst/>
          </a:prstGeom>
        </p:spPr>
      </p:pic>
    </p:spTree>
    <p:extLst>
      <p:ext uri="{BB962C8B-B14F-4D97-AF65-F5344CB8AC3E}">
        <p14:creationId xmlns:p14="http://schemas.microsoft.com/office/powerpoint/2010/main" val="3053120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C7F4-CDF6-4642-82A5-859A99326377}"/>
              </a:ext>
            </a:extLst>
          </p:cNvPr>
          <p:cNvSpPr>
            <a:spLocks noGrp="1"/>
          </p:cNvSpPr>
          <p:nvPr>
            <p:ph type="title"/>
          </p:nvPr>
        </p:nvSpPr>
        <p:spPr/>
        <p:txBody>
          <a:bodyPr/>
          <a:lstStyle/>
          <a:p>
            <a:r>
              <a:rPr lang="en-US" dirty="0"/>
              <a:t>Dynatrace Configuration</a:t>
            </a:r>
          </a:p>
        </p:txBody>
      </p:sp>
      <p:sp>
        <p:nvSpPr>
          <p:cNvPr id="3" name="Content Placeholder 2">
            <a:extLst>
              <a:ext uri="{FF2B5EF4-FFF2-40B4-BE49-F238E27FC236}">
                <a16:creationId xmlns:a16="http://schemas.microsoft.com/office/drawing/2014/main" id="{93A18F91-4531-4D2C-8B02-4496BA98F4EE}"/>
              </a:ext>
            </a:extLst>
          </p:cNvPr>
          <p:cNvSpPr>
            <a:spLocks noGrp="1"/>
          </p:cNvSpPr>
          <p:nvPr>
            <p:ph idx="1"/>
          </p:nvPr>
        </p:nvSpPr>
        <p:spPr/>
        <p:txBody>
          <a:bodyPr/>
          <a:lstStyle/>
          <a:p>
            <a:r>
              <a:rPr lang="en-US" dirty="0"/>
              <a:t>Log Event for *.error.* -&gt; only needed if App is not writing .log file in a “normal” way, </a:t>
            </a:r>
            <a:r>
              <a:rPr lang="en-US" dirty="0" err="1"/>
              <a:t>e.g</a:t>
            </a:r>
            <a:r>
              <a:rPr lang="en-US" dirty="0"/>
              <a:t>: when app is always closing log stream Dynatrace doesn’t automatically pick it up</a:t>
            </a:r>
          </a:p>
          <a:p>
            <a:endParaRPr lang="en-US" dirty="0"/>
          </a:p>
          <a:p>
            <a:endParaRPr lang="en-US" dirty="0"/>
          </a:p>
          <a:p>
            <a:endParaRPr lang="en-US" dirty="0"/>
          </a:p>
          <a:p>
            <a:endParaRPr lang="en-US" dirty="0"/>
          </a:p>
          <a:p>
            <a:endParaRPr lang="en-US" dirty="0"/>
          </a:p>
          <a:p>
            <a:r>
              <a:rPr lang="en-US" dirty="0"/>
              <a:t>Alerting Profiles for Staging &amp; Production</a:t>
            </a:r>
          </a:p>
        </p:txBody>
      </p:sp>
      <p:pic>
        <p:nvPicPr>
          <p:cNvPr id="4" name="Picture 3">
            <a:extLst>
              <a:ext uri="{FF2B5EF4-FFF2-40B4-BE49-F238E27FC236}">
                <a16:creationId xmlns:a16="http://schemas.microsoft.com/office/drawing/2014/main" id="{F7CDD4D0-1891-4E92-BFF9-80ECCDE7AB0C}"/>
              </a:ext>
            </a:extLst>
          </p:cNvPr>
          <p:cNvPicPr>
            <a:picLocks noChangeAspect="1"/>
          </p:cNvPicPr>
          <p:nvPr/>
        </p:nvPicPr>
        <p:blipFill>
          <a:blip r:embed="rId2"/>
          <a:stretch>
            <a:fillRect/>
          </a:stretch>
        </p:blipFill>
        <p:spPr>
          <a:xfrm>
            <a:off x="7211027" y="2663645"/>
            <a:ext cx="4617515" cy="2332891"/>
          </a:xfrm>
          <a:prstGeom prst="rect">
            <a:avLst/>
          </a:prstGeom>
        </p:spPr>
      </p:pic>
    </p:spTree>
    <p:extLst>
      <p:ext uri="{BB962C8B-B14F-4D97-AF65-F5344CB8AC3E}">
        <p14:creationId xmlns:p14="http://schemas.microsoft.com/office/powerpoint/2010/main" val="350565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A46CA-0D23-47AB-AEF4-77E313B37E20}"/>
              </a:ext>
            </a:extLst>
          </p:cNvPr>
          <p:cNvSpPr>
            <a:spLocks noGrp="1"/>
          </p:cNvSpPr>
          <p:nvPr>
            <p:ph type="title"/>
          </p:nvPr>
        </p:nvSpPr>
        <p:spPr/>
        <p:txBody>
          <a:bodyPr/>
          <a:lstStyle/>
          <a:p>
            <a:r>
              <a:rPr lang="en-US" dirty="0"/>
              <a:t>#2 Launching the </a:t>
            </a:r>
            <a:r>
              <a:rPr lang="en-US" dirty="0" err="1"/>
              <a:t>CloudFormation</a:t>
            </a:r>
            <a:r>
              <a:rPr lang="en-US" dirty="0"/>
              <a:t> Stack: Upload Template</a:t>
            </a:r>
          </a:p>
        </p:txBody>
      </p:sp>
      <p:pic>
        <p:nvPicPr>
          <p:cNvPr id="3" name="Picture 2">
            <a:extLst>
              <a:ext uri="{FF2B5EF4-FFF2-40B4-BE49-F238E27FC236}">
                <a16:creationId xmlns:a16="http://schemas.microsoft.com/office/drawing/2014/main" id="{5098DD94-4C1B-443B-878B-B4818A5B1163}"/>
              </a:ext>
            </a:extLst>
          </p:cNvPr>
          <p:cNvPicPr>
            <a:picLocks noChangeAspect="1"/>
          </p:cNvPicPr>
          <p:nvPr/>
        </p:nvPicPr>
        <p:blipFill>
          <a:blip r:embed="rId2"/>
          <a:stretch>
            <a:fillRect/>
          </a:stretch>
        </p:blipFill>
        <p:spPr>
          <a:xfrm>
            <a:off x="599907" y="1358537"/>
            <a:ext cx="11105598" cy="5245934"/>
          </a:xfrm>
          <a:prstGeom prst="rect">
            <a:avLst/>
          </a:prstGeom>
        </p:spPr>
      </p:pic>
      <p:sp>
        <p:nvSpPr>
          <p:cNvPr id="6" name="Arrow: Right 5">
            <a:extLst>
              <a:ext uri="{FF2B5EF4-FFF2-40B4-BE49-F238E27FC236}">
                <a16:creationId xmlns:a16="http://schemas.microsoft.com/office/drawing/2014/main" id="{79FD3D28-DD91-4747-809A-1E9EA227A488}"/>
              </a:ext>
            </a:extLst>
          </p:cNvPr>
          <p:cNvSpPr/>
          <p:nvPr/>
        </p:nvSpPr>
        <p:spPr>
          <a:xfrm flipH="1">
            <a:off x="6792685" y="486242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Upload the </a:t>
            </a:r>
            <a:r>
              <a:rPr lang="en-US" sz="1600" b="1" dirty="0" err="1">
                <a:latin typeface="Calibri Light" charset="0"/>
                <a:ea typeface="Calibri Light" charset="0"/>
                <a:cs typeface="Calibri Light" charset="0"/>
              </a:rPr>
              <a:t>AWSDevOpos</a:t>
            </a:r>
            <a:r>
              <a:rPr lang="en-US" sz="1600" b="1" dirty="0">
                <a:latin typeface="Calibri Light" charset="0"/>
                <a:ea typeface="Calibri Light" charset="0"/>
                <a:cs typeface="Calibri Light" charset="0"/>
              </a:rPr>
              <a:t>…</a:t>
            </a:r>
            <a:r>
              <a:rPr lang="en-US" sz="1600" b="1" dirty="0" err="1">
                <a:latin typeface="Calibri Light" charset="0"/>
                <a:ea typeface="Calibri Light" charset="0"/>
                <a:cs typeface="Calibri Light" charset="0"/>
              </a:rPr>
              <a:t>json</a:t>
            </a:r>
            <a:endParaRPr lang="en-US" sz="1600" b="1" dirty="0">
              <a:latin typeface="Calibri Light" charset="0"/>
              <a:ea typeface="Calibri Light" charset="0"/>
              <a:cs typeface="Calibri Light" charset="0"/>
            </a:endParaRPr>
          </a:p>
        </p:txBody>
      </p:sp>
      <p:sp>
        <p:nvSpPr>
          <p:cNvPr id="5" name="Arrow: Right 4">
            <a:extLst>
              <a:ext uri="{FF2B5EF4-FFF2-40B4-BE49-F238E27FC236}">
                <a16:creationId xmlns:a16="http://schemas.microsoft.com/office/drawing/2014/main" id="{0E738119-5FDB-443E-8780-CB38717A2CB4}"/>
              </a:ext>
            </a:extLst>
          </p:cNvPr>
          <p:cNvSpPr/>
          <p:nvPr/>
        </p:nvSpPr>
        <p:spPr>
          <a:xfrm flipH="1">
            <a:off x="10736988" y="1240459"/>
            <a:ext cx="147174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Oregon!</a:t>
            </a:r>
          </a:p>
        </p:txBody>
      </p:sp>
      <p:sp>
        <p:nvSpPr>
          <p:cNvPr id="7" name="Arrow: Right 6">
            <a:extLst>
              <a:ext uri="{FF2B5EF4-FFF2-40B4-BE49-F238E27FC236}">
                <a16:creationId xmlns:a16="http://schemas.microsoft.com/office/drawing/2014/main" id="{F8971DE1-ED09-40D8-AEDD-B9FF82F7D63D}"/>
              </a:ext>
            </a:extLst>
          </p:cNvPr>
          <p:cNvSpPr/>
          <p:nvPr/>
        </p:nvSpPr>
        <p:spPr>
          <a:xfrm>
            <a:off x="10031457" y="6060109"/>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a:t>
            </a:r>
          </a:p>
        </p:txBody>
      </p:sp>
    </p:spTree>
    <p:extLst>
      <p:ext uri="{BB962C8B-B14F-4D97-AF65-F5344CB8AC3E}">
        <p14:creationId xmlns:p14="http://schemas.microsoft.com/office/powerpoint/2010/main" val="44741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8529-B363-4FE8-B251-1636E6AB031A}"/>
              </a:ext>
            </a:extLst>
          </p:cNvPr>
          <p:cNvSpPr>
            <a:spLocks noGrp="1"/>
          </p:cNvSpPr>
          <p:nvPr>
            <p:ph type="title"/>
          </p:nvPr>
        </p:nvSpPr>
        <p:spPr/>
        <p:txBody>
          <a:bodyPr/>
          <a:lstStyle/>
          <a:p>
            <a:r>
              <a:rPr lang="en-US" dirty="0"/>
              <a:t>#3 Launching the </a:t>
            </a:r>
            <a:r>
              <a:rPr lang="en-US" dirty="0" err="1"/>
              <a:t>CloudFormation</a:t>
            </a:r>
            <a:r>
              <a:rPr lang="en-US" dirty="0"/>
              <a:t> Stack: Filling in the details</a:t>
            </a:r>
          </a:p>
        </p:txBody>
      </p:sp>
      <p:pic>
        <p:nvPicPr>
          <p:cNvPr id="5" name="Picture 4">
            <a:extLst>
              <a:ext uri="{FF2B5EF4-FFF2-40B4-BE49-F238E27FC236}">
                <a16:creationId xmlns:a16="http://schemas.microsoft.com/office/drawing/2014/main" id="{3534FC09-ED50-45A1-9C34-EB5134805FE5}"/>
              </a:ext>
            </a:extLst>
          </p:cNvPr>
          <p:cNvPicPr>
            <a:picLocks noChangeAspect="1"/>
          </p:cNvPicPr>
          <p:nvPr/>
        </p:nvPicPr>
        <p:blipFill>
          <a:blip r:embed="rId2"/>
          <a:stretch>
            <a:fillRect/>
          </a:stretch>
        </p:blipFill>
        <p:spPr>
          <a:xfrm>
            <a:off x="923108" y="1280855"/>
            <a:ext cx="9586521" cy="5577145"/>
          </a:xfrm>
          <a:prstGeom prst="rect">
            <a:avLst/>
          </a:prstGeom>
        </p:spPr>
      </p:pic>
      <p:sp>
        <p:nvSpPr>
          <p:cNvPr id="6" name="Arrow: Right 5">
            <a:extLst>
              <a:ext uri="{FF2B5EF4-FFF2-40B4-BE49-F238E27FC236}">
                <a16:creationId xmlns:a16="http://schemas.microsoft.com/office/drawing/2014/main" id="{5594DC5C-66EC-4DB0-AF78-F25A69550D18}"/>
              </a:ext>
            </a:extLst>
          </p:cNvPr>
          <p:cNvSpPr/>
          <p:nvPr/>
        </p:nvSpPr>
        <p:spPr>
          <a:xfrm flipH="1">
            <a:off x="6183085" y="26591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 can go with default!</a:t>
            </a:r>
          </a:p>
        </p:txBody>
      </p:sp>
      <p:sp>
        <p:nvSpPr>
          <p:cNvPr id="7" name="Arrow: Right 6">
            <a:extLst>
              <a:ext uri="{FF2B5EF4-FFF2-40B4-BE49-F238E27FC236}">
                <a16:creationId xmlns:a16="http://schemas.microsoft.com/office/drawing/2014/main" id="{D33AB0E3-75FA-4524-94A3-E64DE800516A}"/>
              </a:ext>
            </a:extLst>
          </p:cNvPr>
          <p:cNvSpPr/>
          <p:nvPr/>
        </p:nvSpPr>
        <p:spPr>
          <a:xfrm flipH="1">
            <a:off x="6183084" y="565743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12658DB8-73BC-47FF-9A0F-E5947E57CC41}"/>
              </a:ext>
            </a:extLst>
          </p:cNvPr>
          <p:cNvSpPr/>
          <p:nvPr/>
        </p:nvSpPr>
        <p:spPr>
          <a:xfrm flipH="1">
            <a:off x="6183083" y="35847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API Token</a:t>
            </a:r>
          </a:p>
        </p:txBody>
      </p:sp>
      <p:sp>
        <p:nvSpPr>
          <p:cNvPr id="9" name="Arrow: Right 8">
            <a:extLst>
              <a:ext uri="{FF2B5EF4-FFF2-40B4-BE49-F238E27FC236}">
                <a16:creationId xmlns:a16="http://schemas.microsoft.com/office/drawing/2014/main" id="{A886320A-F692-449E-A1E6-07A5E1AE92C0}"/>
              </a:ext>
            </a:extLst>
          </p:cNvPr>
          <p:cNvSpPr/>
          <p:nvPr/>
        </p:nvSpPr>
        <p:spPr>
          <a:xfrm flipH="1">
            <a:off x="6176308" y="3942761"/>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The </a:t>
            </a:r>
            <a:r>
              <a:rPr lang="en-US" sz="1600" b="1" dirty="0" err="1">
                <a:latin typeface="Calibri Light" charset="0"/>
                <a:ea typeface="Calibri Light" charset="0"/>
                <a:cs typeface="Calibri Light" charset="0"/>
              </a:rPr>
              <a:t>OneAgent</a:t>
            </a:r>
            <a:r>
              <a:rPr lang="en-US" sz="1600" b="1" dirty="0">
                <a:latin typeface="Calibri Light" charset="0"/>
                <a:ea typeface="Calibri Light" charset="0"/>
                <a:cs typeface="Calibri Light" charset="0"/>
              </a:rPr>
              <a:t> Linux Download link</a:t>
            </a:r>
          </a:p>
        </p:txBody>
      </p:sp>
      <p:sp>
        <p:nvSpPr>
          <p:cNvPr id="10" name="Arrow: Right 9">
            <a:extLst>
              <a:ext uri="{FF2B5EF4-FFF2-40B4-BE49-F238E27FC236}">
                <a16:creationId xmlns:a16="http://schemas.microsoft.com/office/drawing/2014/main" id="{41B629B5-9F89-4387-843B-E2EC1103DBFE}"/>
              </a:ext>
            </a:extLst>
          </p:cNvPr>
          <p:cNvSpPr/>
          <p:nvPr/>
        </p:nvSpPr>
        <p:spPr>
          <a:xfrm flipH="1">
            <a:off x="6169533" y="438376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Tenant URL</a:t>
            </a:r>
          </a:p>
        </p:txBody>
      </p:sp>
      <p:sp>
        <p:nvSpPr>
          <p:cNvPr id="11" name="Arrow: Right 10">
            <a:extLst>
              <a:ext uri="{FF2B5EF4-FFF2-40B4-BE49-F238E27FC236}">
                <a16:creationId xmlns:a16="http://schemas.microsoft.com/office/drawing/2014/main" id="{DAA22EC9-C850-459A-AF02-1EA02885D697}"/>
              </a:ext>
            </a:extLst>
          </p:cNvPr>
          <p:cNvSpPr/>
          <p:nvPr/>
        </p:nvSpPr>
        <p:spPr>
          <a:xfrm flipH="1">
            <a:off x="6183085" y="5216430"/>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FF3291C5-4485-4E86-85B9-3A3BAE878418}"/>
              </a:ext>
            </a:extLst>
          </p:cNvPr>
          <p:cNvSpPr/>
          <p:nvPr/>
        </p:nvSpPr>
        <p:spPr>
          <a:xfrm flipH="1">
            <a:off x="10346463" y="6373368"/>
            <a:ext cx="112640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Next </a:t>
            </a:r>
          </a:p>
        </p:txBody>
      </p:sp>
    </p:spTree>
    <p:extLst>
      <p:ext uri="{BB962C8B-B14F-4D97-AF65-F5344CB8AC3E}">
        <p14:creationId xmlns:p14="http://schemas.microsoft.com/office/powerpoint/2010/main" val="39591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F50E-45A9-4200-B110-CA2FC24B0A6D}"/>
              </a:ext>
            </a:extLst>
          </p:cNvPr>
          <p:cNvSpPr>
            <a:spLocks noGrp="1"/>
          </p:cNvSpPr>
          <p:nvPr>
            <p:ph type="title"/>
          </p:nvPr>
        </p:nvSpPr>
        <p:spPr/>
        <p:txBody>
          <a:bodyPr/>
          <a:lstStyle/>
          <a:p>
            <a:r>
              <a:rPr lang="en-US" dirty="0"/>
              <a:t>#4 Launching the </a:t>
            </a:r>
            <a:r>
              <a:rPr lang="en-US" dirty="0" err="1"/>
              <a:t>CloudFormation</a:t>
            </a:r>
            <a:r>
              <a:rPr lang="en-US" dirty="0"/>
              <a:t> Stack: Confirm and Create!</a:t>
            </a:r>
          </a:p>
        </p:txBody>
      </p:sp>
      <p:pic>
        <p:nvPicPr>
          <p:cNvPr id="5" name="Picture 4">
            <a:extLst>
              <a:ext uri="{FF2B5EF4-FFF2-40B4-BE49-F238E27FC236}">
                <a16:creationId xmlns:a16="http://schemas.microsoft.com/office/drawing/2014/main" id="{EF094195-71D8-4DB2-B74B-B367FB32C80C}"/>
              </a:ext>
            </a:extLst>
          </p:cNvPr>
          <p:cNvPicPr>
            <a:picLocks noChangeAspect="1"/>
          </p:cNvPicPr>
          <p:nvPr/>
        </p:nvPicPr>
        <p:blipFill>
          <a:blip r:embed="rId2"/>
          <a:stretch>
            <a:fillRect/>
          </a:stretch>
        </p:blipFill>
        <p:spPr>
          <a:xfrm>
            <a:off x="698498" y="1764083"/>
            <a:ext cx="10672509" cy="3693350"/>
          </a:xfrm>
          <a:prstGeom prst="rect">
            <a:avLst/>
          </a:prstGeom>
        </p:spPr>
      </p:pic>
      <p:sp>
        <p:nvSpPr>
          <p:cNvPr id="6" name="Arrow: Right 5">
            <a:extLst>
              <a:ext uri="{FF2B5EF4-FFF2-40B4-BE49-F238E27FC236}">
                <a16:creationId xmlns:a16="http://schemas.microsoft.com/office/drawing/2014/main" id="{BF703019-4CFF-4477-A76A-2500AD95D5DD}"/>
              </a:ext>
            </a:extLst>
          </p:cNvPr>
          <p:cNvSpPr/>
          <p:nvPr/>
        </p:nvSpPr>
        <p:spPr>
          <a:xfrm flipH="1">
            <a:off x="6034752" y="3442929"/>
            <a:ext cx="14372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Confirm</a:t>
            </a:r>
          </a:p>
        </p:txBody>
      </p:sp>
      <p:sp>
        <p:nvSpPr>
          <p:cNvPr id="7" name="Arrow: Right 6">
            <a:extLst>
              <a:ext uri="{FF2B5EF4-FFF2-40B4-BE49-F238E27FC236}">
                <a16:creationId xmlns:a16="http://schemas.microsoft.com/office/drawing/2014/main" id="{8CCDC8C4-AC72-41D8-860E-1E3B8CE89953}"/>
              </a:ext>
            </a:extLst>
          </p:cNvPr>
          <p:cNvSpPr/>
          <p:nvPr/>
        </p:nvSpPr>
        <p:spPr>
          <a:xfrm>
            <a:off x="9421857" y="4831384"/>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a:t>
            </a:r>
          </a:p>
        </p:txBody>
      </p:sp>
    </p:spTree>
    <p:extLst>
      <p:ext uri="{BB962C8B-B14F-4D97-AF65-F5344CB8AC3E}">
        <p14:creationId xmlns:p14="http://schemas.microsoft.com/office/powerpoint/2010/main" val="387020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5600-5191-49FB-B712-A8866D8C5DFF}"/>
              </a:ext>
            </a:extLst>
          </p:cNvPr>
          <p:cNvSpPr>
            <a:spLocks noGrp="1"/>
          </p:cNvSpPr>
          <p:nvPr>
            <p:ph type="title"/>
          </p:nvPr>
        </p:nvSpPr>
        <p:spPr/>
        <p:txBody>
          <a:bodyPr/>
          <a:lstStyle/>
          <a:p>
            <a:r>
              <a:rPr lang="en-US" dirty="0"/>
              <a:t>#5 Launching the </a:t>
            </a:r>
            <a:r>
              <a:rPr lang="en-US" dirty="0" err="1"/>
              <a:t>CloudFormation</a:t>
            </a:r>
            <a:r>
              <a:rPr lang="en-US" dirty="0"/>
              <a:t> Stack: Follow Events during Creation!</a:t>
            </a:r>
          </a:p>
        </p:txBody>
      </p:sp>
      <p:pic>
        <p:nvPicPr>
          <p:cNvPr id="5" name="Picture 4">
            <a:extLst>
              <a:ext uri="{FF2B5EF4-FFF2-40B4-BE49-F238E27FC236}">
                <a16:creationId xmlns:a16="http://schemas.microsoft.com/office/drawing/2014/main" id="{9809EF43-C428-4F1F-9414-7E28747A8CDF}"/>
              </a:ext>
            </a:extLst>
          </p:cNvPr>
          <p:cNvPicPr>
            <a:picLocks noChangeAspect="1"/>
          </p:cNvPicPr>
          <p:nvPr/>
        </p:nvPicPr>
        <p:blipFill>
          <a:blip r:embed="rId2"/>
          <a:stretch>
            <a:fillRect/>
          </a:stretch>
        </p:blipFill>
        <p:spPr>
          <a:xfrm>
            <a:off x="1678621" y="1432066"/>
            <a:ext cx="8814117" cy="5330139"/>
          </a:xfrm>
          <a:prstGeom prst="rect">
            <a:avLst/>
          </a:prstGeom>
        </p:spPr>
      </p:pic>
      <p:sp>
        <p:nvSpPr>
          <p:cNvPr id="4" name="Arrow: Right 3">
            <a:extLst>
              <a:ext uri="{FF2B5EF4-FFF2-40B4-BE49-F238E27FC236}">
                <a16:creationId xmlns:a16="http://schemas.microsoft.com/office/drawing/2014/main" id="{32F2C034-E6CE-4FAE-88DE-AE61443ABDD8}"/>
              </a:ext>
            </a:extLst>
          </p:cNvPr>
          <p:cNvSpPr/>
          <p:nvPr/>
        </p:nvSpPr>
        <p:spPr>
          <a:xfrm flipH="1">
            <a:off x="8054338" y="3021633"/>
            <a:ext cx="2476500" cy="10455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98329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66CB-7E55-4CDE-BB58-3BD773A703B8}"/>
              </a:ext>
            </a:extLst>
          </p:cNvPr>
          <p:cNvSpPr>
            <a:spLocks noGrp="1"/>
          </p:cNvSpPr>
          <p:nvPr>
            <p:ph type="title"/>
          </p:nvPr>
        </p:nvSpPr>
        <p:spPr/>
        <p:txBody>
          <a:bodyPr/>
          <a:lstStyle/>
          <a:p>
            <a:r>
              <a:rPr lang="en-US" dirty="0"/>
              <a:t>#5 Launching the </a:t>
            </a:r>
            <a:r>
              <a:rPr lang="en-US" dirty="0" err="1"/>
              <a:t>CloudFormation</a:t>
            </a:r>
            <a:r>
              <a:rPr lang="en-US" dirty="0"/>
              <a:t> Stack: DONE! Check Outputs!</a:t>
            </a:r>
          </a:p>
        </p:txBody>
      </p:sp>
      <p:pic>
        <p:nvPicPr>
          <p:cNvPr id="5" name="Picture 4">
            <a:extLst>
              <a:ext uri="{FF2B5EF4-FFF2-40B4-BE49-F238E27FC236}">
                <a16:creationId xmlns:a16="http://schemas.microsoft.com/office/drawing/2014/main" id="{AF614B0D-077E-4252-A637-5312B69D1A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21624"/>
          <a:stretch/>
        </p:blipFill>
        <p:spPr>
          <a:xfrm>
            <a:off x="698497" y="1797415"/>
            <a:ext cx="10642325" cy="4106997"/>
          </a:xfrm>
          <a:prstGeom prst="rect">
            <a:avLst/>
          </a:prstGeom>
        </p:spPr>
      </p:pic>
      <p:sp>
        <p:nvSpPr>
          <p:cNvPr id="6" name="Arrow: Right 5">
            <a:extLst>
              <a:ext uri="{FF2B5EF4-FFF2-40B4-BE49-F238E27FC236}">
                <a16:creationId xmlns:a16="http://schemas.microsoft.com/office/drawing/2014/main" id="{60CC3ADA-9019-4526-B9F6-8F53133652F0}"/>
              </a:ext>
            </a:extLst>
          </p:cNvPr>
          <p:cNvSpPr/>
          <p:nvPr/>
        </p:nvSpPr>
        <p:spPr>
          <a:xfrm flipH="1">
            <a:off x="6753352" y="2624323"/>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Once COMPLETE</a:t>
            </a:r>
          </a:p>
        </p:txBody>
      </p:sp>
      <p:sp>
        <p:nvSpPr>
          <p:cNvPr id="7" name="Arrow: Right 6">
            <a:extLst>
              <a:ext uri="{FF2B5EF4-FFF2-40B4-BE49-F238E27FC236}">
                <a16:creationId xmlns:a16="http://schemas.microsoft.com/office/drawing/2014/main" id="{B4FD1B79-41DC-49F6-80B0-88DE0B0B383D}"/>
              </a:ext>
            </a:extLst>
          </p:cNvPr>
          <p:cNvSpPr/>
          <p:nvPr/>
        </p:nvSpPr>
        <p:spPr>
          <a:xfrm flipH="1">
            <a:off x="2176998" y="3534369"/>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Check Outputs!</a:t>
            </a:r>
          </a:p>
        </p:txBody>
      </p:sp>
      <p:sp>
        <p:nvSpPr>
          <p:cNvPr id="8" name="Arrow: Right 7">
            <a:extLst>
              <a:ext uri="{FF2B5EF4-FFF2-40B4-BE49-F238E27FC236}">
                <a16:creationId xmlns:a16="http://schemas.microsoft.com/office/drawing/2014/main" id="{CF2ADE28-9F51-4872-A64D-2DFDB03B0C59}"/>
              </a:ext>
            </a:extLst>
          </p:cNvPr>
          <p:cNvSpPr/>
          <p:nvPr/>
        </p:nvSpPr>
        <p:spPr>
          <a:xfrm flipH="1">
            <a:off x="8229454" y="3665911"/>
            <a:ext cx="3518408" cy="1436914"/>
          </a:xfrm>
          <a:prstGeom prst="rightArrow">
            <a:avLst>
              <a:gd name="adj1" fmla="val 71818"/>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Will need these links later</a:t>
            </a:r>
          </a:p>
          <a:p>
            <a:pPr algn="ctr"/>
            <a:r>
              <a:rPr lang="en-US" sz="1600" b="1" dirty="0">
                <a:latin typeface="Calibri Light" charset="0"/>
                <a:ea typeface="Calibri Light" charset="0"/>
                <a:cs typeface="Calibri Light" charset="0"/>
              </a:rPr>
              <a:t>Remember how to get here or copy them to local file</a:t>
            </a:r>
          </a:p>
        </p:txBody>
      </p:sp>
    </p:spTree>
    <p:extLst>
      <p:ext uri="{BB962C8B-B14F-4D97-AF65-F5344CB8AC3E}">
        <p14:creationId xmlns:p14="http://schemas.microsoft.com/office/powerpoint/2010/main" val="71602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Exploring what we just created!</a:t>
            </a:r>
          </a:p>
        </p:txBody>
      </p:sp>
    </p:spTree>
    <p:extLst>
      <p:ext uri="{BB962C8B-B14F-4D97-AF65-F5344CB8AC3E}">
        <p14:creationId xmlns:p14="http://schemas.microsoft.com/office/powerpoint/2010/main" val="225614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0140-9D17-4320-BF99-ACD8DC17F996}"/>
              </a:ext>
            </a:extLst>
          </p:cNvPr>
          <p:cNvSpPr>
            <a:spLocks noGrp="1"/>
          </p:cNvSpPr>
          <p:nvPr>
            <p:ph type="title"/>
          </p:nvPr>
        </p:nvSpPr>
        <p:spPr/>
        <p:txBody>
          <a:bodyPr/>
          <a:lstStyle/>
          <a:p>
            <a:r>
              <a:rPr lang="en-US" dirty="0" err="1"/>
              <a:t>CloudFormation</a:t>
            </a:r>
            <a:r>
              <a:rPr lang="en-US" dirty="0"/>
              <a:t> Template Created the following</a:t>
            </a:r>
          </a:p>
        </p:txBody>
      </p:sp>
      <p:sp>
        <p:nvSpPr>
          <p:cNvPr id="3" name="Content Placeholder 2">
            <a:extLst>
              <a:ext uri="{FF2B5EF4-FFF2-40B4-BE49-F238E27FC236}">
                <a16:creationId xmlns:a16="http://schemas.microsoft.com/office/drawing/2014/main" id="{B00FACC3-D4FB-41AC-B9A8-0255A351BDB6}"/>
              </a:ext>
            </a:extLst>
          </p:cNvPr>
          <p:cNvSpPr>
            <a:spLocks noGrp="1"/>
          </p:cNvSpPr>
          <p:nvPr>
            <p:ph sz="quarter" idx="12"/>
          </p:nvPr>
        </p:nvSpPr>
        <p:spPr/>
        <p:txBody>
          <a:bodyPr/>
          <a:lstStyle/>
          <a:p>
            <a:r>
              <a:rPr lang="en-US" sz="1600" dirty="0"/>
              <a:t>2 EC2 Instances</a:t>
            </a:r>
          </a:p>
          <a:p>
            <a:pPr lvl="1"/>
            <a:r>
              <a:rPr lang="en-US" sz="1400" dirty="0"/>
              <a:t>1 that will run Staging and 1 that will run Production version of your app</a:t>
            </a:r>
          </a:p>
          <a:p>
            <a:pPr lvl="1"/>
            <a:r>
              <a:rPr lang="en-US" sz="1400" dirty="0"/>
              <a:t>Both EC2 Instance have a Dynatrace </a:t>
            </a:r>
            <a:r>
              <a:rPr lang="en-US" sz="1400" dirty="0" err="1"/>
              <a:t>OneAgent</a:t>
            </a:r>
            <a:r>
              <a:rPr lang="en-US" sz="1400" dirty="0"/>
              <a:t> installed sending data to your Dynatrace Tenant</a:t>
            </a:r>
          </a:p>
          <a:p>
            <a:r>
              <a:rPr lang="en-US" sz="1600" dirty="0"/>
              <a:t>AWS </a:t>
            </a:r>
            <a:r>
              <a:rPr lang="en-US" sz="1600" dirty="0" err="1"/>
              <a:t>CodeDeploy</a:t>
            </a:r>
            <a:endParaRPr lang="en-US" sz="1600" dirty="0"/>
          </a:p>
          <a:p>
            <a:pPr lvl="1"/>
            <a:r>
              <a:rPr lang="en-US" sz="1400" dirty="0"/>
              <a:t>4 Deployment Configurations for our Sample App</a:t>
            </a:r>
          </a:p>
          <a:p>
            <a:r>
              <a:rPr lang="en-US" sz="1600" dirty="0"/>
              <a:t>AWS </a:t>
            </a:r>
            <a:r>
              <a:rPr lang="en-US" sz="1600" dirty="0" err="1"/>
              <a:t>CodePipeline</a:t>
            </a:r>
            <a:endParaRPr lang="en-US" sz="1600" dirty="0"/>
          </a:p>
          <a:p>
            <a:pPr lvl="1"/>
            <a:r>
              <a:rPr lang="en-US" sz="1400" dirty="0"/>
              <a:t>A Pipeline with Source, Staging, Approval and Production stages</a:t>
            </a:r>
          </a:p>
          <a:p>
            <a:r>
              <a:rPr lang="en-US" sz="1600" dirty="0"/>
              <a:t>Several AWS Lambda Functions</a:t>
            </a:r>
          </a:p>
          <a:p>
            <a:pPr lvl="1"/>
            <a:r>
              <a:rPr lang="en-US" sz="1400" dirty="0"/>
              <a:t>Implement Dynatrace Automation Steps in our Pipeline, provide access to build results, handle Dynatrace Problem notification …</a:t>
            </a:r>
          </a:p>
          <a:p>
            <a:r>
              <a:rPr lang="en-US" sz="1600" dirty="0"/>
              <a:t>AWS User Roles and Policies</a:t>
            </a:r>
          </a:p>
          <a:p>
            <a:pPr lvl="1"/>
            <a:r>
              <a:rPr lang="en-US" sz="1400" dirty="0"/>
              <a:t>Allowing </a:t>
            </a:r>
            <a:r>
              <a:rPr lang="en-US" sz="1400" dirty="0" err="1"/>
              <a:t>CodePipeline</a:t>
            </a:r>
            <a:r>
              <a:rPr lang="en-US" sz="1400" dirty="0"/>
              <a:t>, </a:t>
            </a:r>
            <a:r>
              <a:rPr lang="en-US" sz="1400" dirty="0" err="1"/>
              <a:t>CodeDeploy</a:t>
            </a:r>
            <a:r>
              <a:rPr lang="en-US" sz="1400" dirty="0"/>
              <a:t> and Lambda to access other resources</a:t>
            </a:r>
          </a:p>
          <a:p>
            <a:r>
              <a:rPr lang="en-US" sz="1600" dirty="0"/>
              <a:t>System Manager Properties for DT_TENANT, DT_TOKEN, DT_BUILD_REPORT_URL</a:t>
            </a:r>
          </a:p>
        </p:txBody>
      </p:sp>
    </p:spTree>
    <p:extLst>
      <p:ext uri="{BB962C8B-B14F-4D97-AF65-F5344CB8AC3E}">
        <p14:creationId xmlns:p14="http://schemas.microsoft.com/office/powerpoint/2010/main" val="343507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BDC4-9C9B-4392-926B-31A65CA237B1}"/>
              </a:ext>
            </a:extLst>
          </p:cNvPr>
          <p:cNvSpPr>
            <a:spLocks noGrp="1"/>
          </p:cNvSpPr>
          <p:nvPr>
            <p:ph type="title"/>
          </p:nvPr>
        </p:nvSpPr>
        <p:spPr/>
        <p:txBody>
          <a:bodyPr/>
          <a:lstStyle/>
          <a:p>
            <a:r>
              <a:rPr lang="en-US" dirty="0"/>
              <a:t>Explore our 2 EC2 Instances: Staging &amp; Production</a:t>
            </a:r>
          </a:p>
        </p:txBody>
      </p:sp>
      <p:pic>
        <p:nvPicPr>
          <p:cNvPr id="5" name="Picture 4">
            <a:extLst>
              <a:ext uri="{FF2B5EF4-FFF2-40B4-BE49-F238E27FC236}">
                <a16:creationId xmlns:a16="http://schemas.microsoft.com/office/drawing/2014/main" id="{83CED65C-4266-46D5-8FB8-728E9CA78763}"/>
              </a:ext>
            </a:extLst>
          </p:cNvPr>
          <p:cNvPicPr>
            <a:picLocks noChangeAspect="1"/>
          </p:cNvPicPr>
          <p:nvPr/>
        </p:nvPicPr>
        <p:blipFill>
          <a:blip r:embed="rId2"/>
          <a:stretch>
            <a:fillRect/>
          </a:stretch>
        </p:blipFill>
        <p:spPr>
          <a:xfrm>
            <a:off x="698498" y="1203708"/>
            <a:ext cx="10859589" cy="3613197"/>
          </a:xfrm>
          <a:prstGeom prst="rect">
            <a:avLst/>
          </a:prstGeom>
        </p:spPr>
      </p:pic>
      <p:sp>
        <p:nvSpPr>
          <p:cNvPr id="6" name="Rectangle 5">
            <a:extLst>
              <a:ext uri="{FF2B5EF4-FFF2-40B4-BE49-F238E27FC236}">
                <a16:creationId xmlns:a16="http://schemas.microsoft.com/office/drawing/2014/main" id="{9C820394-04BB-4E40-90F3-E621B1451B61}"/>
              </a:ext>
            </a:extLst>
          </p:cNvPr>
          <p:cNvSpPr/>
          <p:nvPr/>
        </p:nvSpPr>
        <p:spPr>
          <a:xfrm>
            <a:off x="2202831" y="3349611"/>
            <a:ext cx="9355256" cy="323165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UserData</a:t>
            </a:r>
            <a:r>
              <a:rPr lang="en-US" sz="1200" u="sng" dirty="0">
                <a:latin typeface="Courier New" panose="02070309020205020404" pitchFamily="49" charset="0"/>
                <a:cs typeface="Courier New" panose="02070309020205020404" pitchFamily="49" charset="0"/>
              </a:rPr>
              <a:t> (not complete – check it out in the EC2 Web UI)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#1: Install Dynatrace </a:t>
            </a:r>
            <a:r>
              <a:rPr lang="en-US" sz="1200" dirty="0" err="1">
                <a:latin typeface="Courier New" panose="02070309020205020404" pitchFamily="49" charset="0"/>
                <a:cs typeface="Courier New" panose="02070309020205020404" pitchFamily="49" charset="0"/>
              </a:rPr>
              <a:t>OneAgent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yum update -y</a:t>
            </a:r>
          </a:p>
          <a:p>
            <a:r>
              <a:rPr lang="en-US" sz="1200" dirty="0">
                <a:latin typeface="Courier New" panose="02070309020205020404" pitchFamily="49" charset="0"/>
                <a:cs typeface="Courier New" panose="02070309020205020404" pitchFamily="49" charset="0"/>
              </a:rPr>
              <a:t>yum install ruby </a:t>
            </a:r>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-y</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-O Dynatrace-OneAgent-Linux.sh "{{</a:t>
            </a:r>
            <a:r>
              <a:rPr lang="en-US" sz="1200" dirty="0" err="1">
                <a:latin typeface="Courier New" panose="02070309020205020404" pitchFamily="49" charset="0"/>
                <a:cs typeface="Courier New" panose="02070309020205020404" pitchFamily="49" charset="0"/>
              </a:rPr>
              <a:t>DynatraceOneAgentURL</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/bin/</a:t>
            </a:r>
            <a:r>
              <a:rPr lang="en-US" sz="1200" dirty="0" err="1">
                <a:latin typeface="Courier New" panose="02070309020205020404" pitchFamily="49" charset="0"/>
                <a:cs typeface="Courier New" panose="02070309020205020404" pitchFamily="49" charset="0"/>
              </a:rPr>
              <a:t>sh</a:t>
            </a:r>
            <a:r>
              <a:rPr lang="en-US" sz="1200" dirty="0">
                <a:latin typeface="Courier New" panose="02070309020205020404" pitchFamily="49" charset="0"/>
                <a:cs typeface="Courier New" panose="02070309020205020404" pitchFamily="49" charset="0"/>
              </a:rPr>
              <a:t> Dynatrace-OneAgent-Linux.sh APP_LOG_CONTENT_ACCESS=1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#2: Install Depending Software, </a:t>
            </a:r>
            <a:r>
              <a:rPr lang="en-US" sz="1200" dirty="0" err="1">
                <a:latin typeface="Courier New" panose="02070309020205020404" pitchFamily="49" charset="0"/>
                <a:cs typeface="Courier New" panose="02070309020205020404" pitchFamily="49" charset="0"/>
              </a:rPr>
              <a:t>e.g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nodejs</a:t>
            </a:r>
            <a:r>
              <a:rPr lang="en-US" sz="1200" dirty="0">
                <a:latin typeface="Courier New" panose="02070309020205020404" pitchFamily="49" charset="0"/>
                <a:cs typeface="Courier New" panose="02070309020205020404" pitchFamily="49" charset="0"/>
              </a:rPr>
              <a:t>, pm2</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#3: Launch dummy PM2 App to pass </a:t>
            </a:r>
            <a:r>
              <a:rPr lang="en-US" sz="1200" dirty="0" err="1">
                <a:latin typeface="Courier New" panose="02070309020205020404" pitchFamily="49" charset="0"/>
                <a:cs typeface="Courier New" panose="02070309020205020404" pitchFamily="49" charset="0"/>
              </a:rPr>
              <a:t>Env</a:t>
            </a:r>
            <a:r>
              <a:rPr lang="en-US" sz="1200" dirty="0">
                <a:latin typeface="Courier New" panose="02070309020205020404" pitchFamily="49" charset="0"/>
                <a:cs typeface="Courier New" panose="02070309020205020404" pitchFamily="49" charset="0"/>
              </a:rPr>
              <a:t> Variables to </a:t>
            </a:r>
            <a:r>
              <a:rPr lang="en-US" sz="1200" dirty="0" err="1">
                <a:latin typeface="Courier New" panose="02070309020205020404" pitchFamily="49" charset="0"/>
                <a:cs typeface="Courier New" panose="02070309020205020404" pitchFamily="49" charset="0"/>
              </a:rPr>
              <a:t>OneAgent</a:t>
            </a:r>
            <a:r>
              <a:rPr lang="en-US" sz="1200" dirty="0">
                <a:latin typeface="Courier New" panose="02070309020205020404" pitchFamily="49" charset="0"/>
                <a:cs typeface="Courier New" panose="02070309020205020404" pitchFamily="49" charset="0"/>
              </a:rPr>
              <a:t> -&gt; Trick to get </a:t>
            </a:r>
            <a:r>
              <a:rPr lang="en-US" sz="1200" dirty="0" err="1">
                <a:latin typeface="Courier New" panose="02070309020205020404" pitchFamily="49" charset="0"/>
                <a:cs typeface="Courier New" panose="02070309020205020404" pitchFamily="49" charset="0"/>
              </a:rPr>
              <a:t>Vars</a:t>
            </a:r>
            <a:r>
              <a:rPr lang="en-US" sz="1200" dirty="0">
                <a:latin typeface="Courier New" panose="02070309020205020404" pitchFamily="49" charset="0"/>
                <a:cs typeface="Courier New" panose="02070309020205020404" pitchFamily="49" charset="0"/>
              </a:rPr>
              <a:t> into Web UI</a:t>
            </a:r>
          </a:p>
          <a:p>
            <a:r>
              <a:rPr lang="en-US" sz="1200" dirty="0">
                <a:latin typeface="Courier New" panose="02070309020205020404" pitchFamily="49" charset="0"/>
                <a:cs typeface="Courier New" panose="02070309020205020404" pitchFamily="49" charset="0"/>
              </a:rPr>
              <a:t>export DT_CUSTOM_PROP=DEPLOYMENT_GROUP_NAME=GROUP_NAME APPLICATION_NAME=APP_NAME</a:t>
            </a:r>
          </a:p>
          <a:p>
            <a:r>
              <a:rPr lang="en-US" sz="1200" dirty="0">
                <a:latin typeface="Courier New" panose="02070309020205020404" pitchFamily="49" charset="0"/>
                <a:cs typeface="Courier New" panose="02070309020205020404" pitchFamily="49" charset="0"/>
              </a:rPr>
              <a:t>echo "console.log('dummy app run');" &gt;&gt; testapp.js</a:t>
            </a:r>
          </a:p>
          <a:p>
            <a:r>
              <a:rPr lang="en-US" sz="1200" dirty="0">
                <a:latin typeface="Courier New" panose="02070309020205020404" pitchFamily="49" charset="0"/>
                <a:cs typeface="Courier New" panose="02070309020205020404" pitchFamily="49" charset="0"/>
              </a:rPr>
              <a:t>pm2 start testapp.js &amp;&gt; pm2start.log</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#4: Install AWS </a:t>
            </a:r>
            <a:r>
              <a:rPr lang="en-US" sz="1200" dirty="0" err="1">
                <a:latin typeface="Courier New" panose="02070309020205020404" pitchFamily="49" charset="0"/>
                <a:cs typeface="Courier New" panose="02070309020205020404" pitchFamily="49" charset="0"/>
              </a:rPr>
              <a:t>CodeDeploy</a:t>
            </a:r>
            <a:r>
              <a:rPr lang="en-US" sz="1200" dirty="0">
                <a:latin typeface="Courier New" panose="02070309020205020404" pitchFamily="49" charset="0"/>
                <a:cs typeface="Courier New" panose="02070309020205020404" pitchFamily="49" charset="0"/>
              </a:rPr>
              <a:t> Agent and run CFN Update</a:t>
            </a:r>
          </a:p>
          <a:p>
            <a:r>
              <a:rPr lang="en-US" sz="1200" dirty="0">
                <a:latin typeface="Courier New" panose="02070309020205020404" pitchFamily="49" charset="0"/>
                <a:cs typeface="Courier New" panose="02070309020205020404" pitchFamily="49" charset="0"/>
              </a:rPr>
              <a:t>…</a:t>
            </a:r>
          </a:p>
        </p:txBody>
      </p:sp>
      <p:sp>
        <p:nvSpPr>
          <p:cNvPr id="7" name="Arrow: Right 6">
            <a:extLst>
              <a:ext uri="{FF2B5EF4-FFF2-40B4-BE49-F238E27FC236}">
                <a16:creationId xmlns:a16="http://schemas.microsoft.com/office/drawing/2014/main" id="{A628B6A8-FE29-448C-A1C2-9CC1698A947E}"/>
              </a:ext>
            </a:extLst>
          </p:cNvPr>
          <p:cNvSpPr/>
          <p:nvPr/>
        </p:nvSpPr>
        <p:spPr>
          <a:xfrm flipH="1">
            <a:off x="3806172" y="1453835"/>
            <a:ext cx="37555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Remote Connect for Troubleshooting</a:t>
            </a:r>
          </a:p>
        </p:txBody>
      </p:sp>
      <p:sp>
        <p:nvSpPr>
          <p:cNvPr id="8" name="Arrow: Right 7">
            <a:extLst>
              <a:ext uri="{FF2B5EF4-FFF2-40B4-BE49-F238E27FC236}">
                <a16:creationId xmlns:a16="http://schemas.microsoft.com/office/drawing/2014/main" id="{352C71B4-6029-4F0E-A46E-B1B75E26F13B}"/>
              </a:ext>
            </a:extLst>
          </p:cNvPr>
          <p:cNvSpPr/>
          <p:nvPr/>
        </p:nvSpPr>
        <p:spPr>
          <a:xfrm>
            <a:off x="5224007" y="2387380"/>
            <a:ext cx="283066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Your Public DNS and IPs</a:t>
            </a:r>
          </a:p>
        </p:txBody>
      </p:sp>
      <p:sp>
        <p:nvSpPr>
          <p:cNvPr id="9" name="Arrow: Right 8">
            <a:extLst>
              <a:ext uri="{FF2B5EF4-FFF2-40B4-BE49-F238E27FC236}">
                <a16:creationId xmlns:a16="http://schemas.microsoft.com/office/drawing/2014/main" id="{44B829B8-8B35-4286-B873-D96F505C3C66}"/>
              </a:ext>
            </a:extLst>
          </p:cNvPr>
          <p:cNvSpPr/>
          <p:nvPr/>
        </p:nvSpPr>
        <p:spPr>
          <a:xfrm>
            <a:off x="327648" y="2048098"/>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AWS Name </a:t>
            </a:r>
          </a:p>
          <a:p>
            <a:pPr algn="ctr"/>
            <a:r>
              <a:rPr lang="en-US" sz="1600" b="1" dirty="0">
                <a:latin typeface="Calibri Light" charset="0"/>
                <a:ea typeface="Calibri Light" charset="0"/>
                <a:cs typeface="Calibri Light" charset="0"/>
              </a:rPr>
              <a:t>&amp; </a:t>
            </a:r>
            <a:r>
              <a:rPr lang="en-US" sz="1600" b="1" dirty="0" err="1">
                <a:latin typeface="Calibri Light" charset="0"/>
                <a:ea typeface="Calibri Light" charset="0"/>
                <a:cs typeface="Calibri Light" charset="0"/>
              </a:rPr>
              <a:t>InstanceID’s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4FC24B8B-D009-4F19-8493-2510F7F9F86B}"/>
              </a:ext>
            </a:extLst>
          </p:cNvPr>
          <p:cNvSpPr/>
          <p:nvPr/>
        </p:nvSpPr>
        <p:spPr>
          <a:xfrm>
            <a:off x="327648" y="3035791"/>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Automatically executed script!</a:t>
            </a:r>
          </a:p>
        </p:txBody>
      </p:sp>
    </p:spTree>
    <p:extLst>
      <p:ext uri="{BB962C8B-B14F-4D97-AF65-F5344CB8AC3E}">
        <p14:creationId xmlns:p14="http://schemas.microsoft.com/office/powerpoint/2010/main" val="144055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3492-04EE-4F06-899A-DFBAEB60C070}"/>
              </a:ext>
            </a:extLst>
          </p:cNvPr>
          <p:cNvSpPr>
            <a:spLocks noGrp="1"/>
          </p:cNvSpPr>
          <p:nvPr>
            <p:ph type="title"/>
          </p:nvPr>
        </p:nvSpPr>
        <p:spPr/>
        <p:txBody>
          <a:bodyPr/>
          <a:lstStyle/>
          <a:p>
            <a:r>
              <a:rPr lang="en-US" dirty="0"/>
              <a:t>In Dynatrace Web UI: View Hosts and Validate monitored EC2 Instances</a:t>
            </a:r>
          </a:p>
        </p:txBody>
      </p:sp>
      <p:pic>
        <p:nvPicPr>
          <p:cNvPr id="5" name="Content Placeholder 4">
            <a:extLst>
              <a:ext uri="{FF2B5EF4-FFF2-40B4-BE49-F238E27FC236}">
                <a16:creationId xmlns:a16="http://schemas.microsoft.com/office/drawing/2014/main" id="{4B54600D-5AAF-45AB-AAD9-5FB8F70212FE}"/>
              </a:ext>
            </a:extLst>
          </p:cNvPr>
          <p:cNvPicPr>
            <a:picLocks noGrp="1" noChangeAspect="1"/>
          </p:cNvPicPr>
          <p:nvPr>
            <p:ph sz="quarter" idx="12"/>
          </p:nvPr>
        </p:nvPicPr>
        <p:blipFill rotWithShape="1">
          <a:blip r:embed="rId2" cstate="hqprint">
            <a:extLst>
              <a:ext uri="{28A0092B-C50C-407E-A947-70E740481C1C}">
                <a14:useLocalDpi xmlns:a14="http://schemas.microsoft.com/office/drawing/2010/main"/>
              </a:ext>
            </a:extLst>
          </a:blip>
          <a:srcRect t="48019" b="10926"/>
          <a:stretch/>
        </p:blipFill>
        <p:spPr>
          <a:xfrm>
            <a:off x="698498" y="1384116"/>
            <a:ext cx="10795999" cy="11226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B353F3-0548-43AF-AE2D-0AE0AE8305AF}"/>
              </a:ext>
            </a:extLst>
          </p:cNvPr>
          <p:cNvPicPr>
            <a:picLocks noChangeAspect="1"/>
          </p:cNvPicPr>
          <p:nvPr/>
        </p:nvPicPr>
        <p:blipFill>
          <a:blip r:embed="rId3"/>
          <a:stretch>
            <a:fillRect/>
          </a:stretch>
        </p:blipFill>
        <p:spPr>
          <a:xfrm>
            <a:off x="2315533" y="2888055"/>
            <a:ext cx="9271267" cy="3553305"/>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85D1C60D-D6E4-4516-9B02-E5094F0BC74F}"/>
              </a:ext>
            </a:extLst>
          </p:cNvPr>
          <p:cNvSpPr/>
          <p:nvPr/>
        </p:nvSpPr>
        <p:spPr>
          <a:xfrm flipH="1">
            <a:off x="6342078" y="1434373"/>
            <a:ext cx="5421297" cy="114420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If Dynatrace AWS </a:t>
            </a:r>
            <a:r>
              <a:rPr lang="en-US" sz="1600" b="1" dirty="0" err="1">
                <a:latin typeface="Calibri Light" charset="0"/>
                <a:ea typeface="Calibri Light" charset="0"/>
                <a:cs typeface="Calibri Light" charset="0"/>
              </a:rPr>
              <a:t>CloudWatch</a:t>
            </a:r>
            <a:r>
              <a:rPr lang="en-US" sz="1600" b="1" dirty="0">
                <a:latin typeface="Calibri Light" charset="0"/>
                <a:ea typeface="Calibri Light" charset="0"/>
                <a:cs typeface="Calibri Light" charset="0"/>
              </a:rPr>
              <a:t> Integration is configured you see EC2 Instance Name, otherwise EC2 Instance ID</a:t>
            </a:r>
          </a:p>
        </p:txBody>
      </p:sp>
      <p:sp>
        <p:nvSpPr>
          <p:cNvPr id="9" name="Arrow: Right 8">
            <a:extLst>
              <a:ext uri="{FF2B5EF4-FFF2-40B4-BE49-F238E27FC236}">
                <a16:creationId xmlns:a16="http://schemas.microsoft.com/office/drawing/2014/main" id="{6FC17F43-A7BB-45DE-931C-A14EF5A792B6}"/>
              </a:ext>
            </a:extLst>
          </p:cNvPr>
          <p:cNvSpPr/>
          <p:nvPr/>
        </p:nvSpPr>
        <p:spPr>
          <a:xfrm flipH="1">
            <a:off x="6617548" y="2650403"/>
            <a:ext cx="3726601" cy="10506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Click on a Host! </a:t>
            </a:r>
            <a:r>
              <a:rPr lang="en-US" sz="1600" b="1" dirty="0" err="1">
                <a:latin typeface="Calibri Light" charset="0"/>
                <a:ea typeface="Calibri Light" charset="0"/>
                <a:cs typeface="Calibri Light" charset="0"/>
              </a:rPr>
              <a:t>FullStack</a:t>
            </a:r>
            <a:r>
              <a:rPr lang="en-US" sz="1600" b="1" dirty="0">
                <a:latin typeface="Calibri Light" charset="0"/>
                <a:ea typeface="Calibri Light" charset="0"/>
                <a:cs typeface="Calibri Light" charset="0"/>
              </a:rPr>
              <a:t> Monitoring </a:t>
            </a:r>
            <a:r>
              <a:rPr lang="en-US" sz="1600" b="1" dirty="0" err="1">
                <a:latin typeface="Calibri Light" charset="0"/>
                <a:ea typeface="Calibri Light" charset="0"/>
                <a:cs typeface="Calibri Light" charset="0"/>
              </a:rPr>
              <a:t>Dettails</a:t>
            </a:r>
            <a:r>
              <a:rPr lang="en-US" sz="1600" b="1" dirty="0">
                <a:latin typeface="Calibri Light" charset="0"/>
                <a:ea typeface="Calibri Light" charset="0"/>
                <a:cs typeface="Calibri Light" charset="0"/>
              </a:rPr>
              <a:t>  of each EC2 Instance</a:t>
            </a:r>
          </a:p>
        </p:txBody>
      </p:sp>
    </p:spTree>
    <p:extLst>
      <p:ext uri="{BB962C8B-B14F-4D97-AF65-F5344CB8AC3E}">
        <p14:creationId xmlns:p14="http://schemas.microsoft.com/office/powerpoint/2010/main" val="218090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Pre-</a:t>
            </a:r>
            <a:r>
              <a:rPr lang="en-US" dirty="0" err="1"/>
              <a:t>Requisits</a:t>
            </a:r>
            <a:endParaRPr lang="en-US" dirty="0"/>
          </a:p>
        </p:txBody>
      </p:sp>
    </p:spTree>
    <p:extLst>
      <p:ext uri="{BB962C8B-B14F-4D97-AF65-F5344CB8AC3E}">
        <p14:creationId xmlns:p14="http://schemas.microsoft.com/office/powerpoint/2010/main" val="91897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A67AC-7438-4F2F-99FD-7AA02509326F}"/>
              </a:ext>
            </a:extLst>
          </p:cNvPr>
          <p:cNvPicPr>
            <a:picLocks noChangeAspect="1"/>
          </p:cNvPicPr>
          <p:nvPr/>
        </p:nvPicPr>
        <p:blipFill>
          <a:blip r:embed="rId2"/>
          <a:stretch>
            <a:fillRect/>
          </a:stretch>
        </p:blipFill>
        <p:spPr>
          <a:xfrm>
            <a:off x="3334204" y="1137636"/>
            <a:ext cx="4623204" cy="5720364"/>
          </a:xfrm>
          <a:prstGeom prst="rect">
            <a:avLst/>
          </a:prstGeom>
        </p:spPr>
      </p:pic>
      <p:sp>
        <p:nvSpPr>
          <p:cNvPr id="2" name="Title 1">
            <a:extLst>
              <a:ext uri="{FF2B5EF4-FFF2-40B4-BE49-F238E27FC236}">
                <a16:creationId xmlns:a16="http://schemas.microsoft.com/office/drawing/2014/main" id="{11602827-2D02-46AE-8D6E-C5412EFADFD9}"/>
              </a:ext>
            </a:extLst>
          </p:cNvPr>
          <p:cNvSpPr>
            <a:spLocks noGrp="1"/>
          </p:cNvSpPr>
          <p:nvPr>
            <p:ph type="title"/>
          </p:nvPr>
        </p:nvSpPr>
        <p:spPr/>
        <p:txBody>
          <a:bodyPr/>
          <a:lstStyle/>
          <a:p>
            <a:r>
              <a:rPr lang="en-US" dirty="0"/>
              <a:t>Explore AWS </a:t>
            </a:r>
            <a:r>
              <a:rPr lang="en-US" dirty="0" err="1"/>
              <a:t>CodePipeline</a:t>
            </a:r>
            <a:r>
              <a:rPr lang="en-US" dirty="0"/>
              <a:t>: First run already on its way but will FAIL!</a:t>
            </a:r>
          </a:p>
        </p:txBody>
      </p:sp>
      <p:sp>
        <p:nvSpPr>
          <p:cNvPr id="8" name="Arrow: Right 7">
            <a:extLst>
              <a:ext uri="{FF2B5EF4-FFF2-40B4-BE49-F238E27FC236}">
                <a16:creationId xmlns:a16="http://schemas.microsoft.com/office/drawing/2014/main" id="{3295B6FD-15CB-4064-8BBB-C3E5B8CF9358}"/>
              </a:ext>
            </a:extLst>
          </p:cNvPr>
          <p:cNvSpPr/>
          <p:nvPr/>
        </p:nvSpPr>
        <p:spPr>
          <a:xfrm flipH="1">
            <a:off x="7052209" y="113763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Open the </a:t>
            </a:r>
            <a:r>
              <a:rPr lang="en-US" sz="1600" b="1" dirty="0" err="1">
                <a:latin typeface="Calibri Light" charset="0"/>
                <a:ea typeface="Calibri Light" charset="0"/>
                <a:cs typeface="Calibri Light" charset="0"/>
              </a:rPr>
              <a:t>SampleDevOpsPipeline</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73862C49-DF04-424D-AEEF-A016A7339726}"/>
              </a:ext>
            </a:extLst>
          </p:cNvPr>
          <p:cNvSpPr/>
          <p:nvPr/>
        </p:nvSpPr>
        <p:spPr>
          <a:xfrm flipH="1">
            <a:off x="7916297" y="2038335"/>
            <a:ext cx="3542278" cy="12733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Pipeline checks out Source, </a:t>
            </a:r>
          </a:p>
          <a:p>
            <a:pPr algn="ctr"/>
            <a:r>
              <a:rPr lang="en-US" sz="1600" b="1" dirty="0" err="1">
                <a:latin typeface="Calibri Light" charset="0"/>
                <a:ea typeface="Calibri Light" charset="0"/>
                <a:cs typeface="Calibri Light" charset="0"/>
              </a:rPr>
              <a:t>SourceTests</a:t>
            </a:r>
            <a:r>
              <a:rPr lang="en-US" sz="1600" b="1" dirty="0">
                <a:latin typeface="Calibri Light" charset="0"/>
                <a:ea typeface="Calibri Light" charset="0"/>
                <a:cs typeface="Calibri Light" charset="0"/>
              </a:rPr>
              <a:t> and </a:t>
            </a:r>
            <a:r>
              <a:rPr lang="en-US" sz="1600" b="1" dirty="0" err="1">
                <a:latin typeface="Calibri Light" charset="0"/>
                <a:ea typeface="Calibri Light" charset="0"/>
                <a:cs typeface="Calibri Light" charset="0"/>
              </a:rPr>
              <a:t>Monspec</a:t>
            </a:r>
            <a:r>
              <a:rPr lang="en-US" sz="1600" b="1" dirty="0">
                <a:latin typeface="Calibri Light" charset="0"/>
                <a:ea typeface="Calibri Light" charset="0"/>
                <a:cs typeface="Calibri Light" charset="0"/>
              </a:rPr>
              <a:t> from S3</a:t>
            </a:r>
          </a:p>
        </p:txBody>
      </p:sp>
      <p:sp>
        <p:nvSpPr>
          <p:cNvPr id="10" name="Arrow: Right 9">
            <a:extLst>
              <a:ext uri="{FF2B5EF4-FFF2-40B4-BE49-F238E27FC236}">
                <a16:creationId xmlns:a16="http://schemas.microsoft.com/office/drawing/2014/main" id="{F5E44FAA-39C6-4566-A49F-3BA0B4BBCD3A}"/>
              </a:ext>
            </a:extLst>
          </p:cNvPr>
          <p:cNvSpPr/>
          <p:nvPr/>
        </p:nvSpPr>
        <p:spPr>
          <a:xfrm>
            <a:off x="433192" y="3714750"/>
            <a:ext cx="3032721" cy="14366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#3 Uses </a:t>
            </a:r>
            <a:r>
              <a:rPr lang="en-US" sz="1400" b="1" dirty="0" err="1">
                <a:latin typeface="Calibri Light" charset="0"/>
                <a:ea typeface="Calibri Light" charset="0"/>
                <a:cs typeface="Calibri Light" charset="0"/>
              </a:rPr>
              <a:t>CodeDeploy</a:t>
            </a:r>
            <a:r>
              <a:rPr lang="en-US" sz="1400" b="1" dirty="0">
                <a:latin typeface="Calibri Light" charset="0"/>
                <a:ea typeface="Calibri Light" charset="0"/>
                <a:cs typeface="Calibri Light" charset="0"/>
              </a:rPr>
              <a:t> to deploy Node.js App on Staging EC2 with DT_TAGS, DT_X </a:t>
            </a:r>
            <a:r>
              <a:rPr lang="en-US" sz="1400" b="1" dirty="0" err="1">
                <a:latin typeface="Calibri Light" charset="0"/>
                <a:ea typeface="Calibri Light" charset="0"/>
                <a:cs typeface="Calibri Light" charset="0"/>
              </a:rPr>
              <a:t>Env</a:t>
            </a:r>
            <a:r>
              <a:rPr lang="en-US" sz="1400" b="1" dirty="0">
                <a:latin typeface="Calibri Light" charset="0"/>
                <a:ea typeface="Calibri Light" charset="0"/>
                <a:cs typeface="Calibri Light" charset="0"/>
              </a:rPr>
              <a:t> Variables</a:t>
            </a:r>
          </a:p>
        </p:txBody>
      </p:sp>
      <p:sp>
        <p:nvSpPr>
          <p:cNvPr id="11" name="Arrow: Right 10">
            <a:extLst>
              <a:ext uri="{FF2B5EF4-FFF2-40B4-BE49-F238E27FC236}">
                <a16:creationId xmlns:a16="http://schemas.microsoft.com/office/drawing/2014/main" id="{73327100-8068-45A6-BAC7-8A1C50F53DA8}"/>
              </a:ext>
            </a:extLst>
          </p:cNvPr>
          <p:cNvSpPr/>
          <p:nvPr/>
        </p:nvSpPr>
        <p:spPr>
          <a:xfrm>
            <a:off x="433193" y="5282621"/>
            <a:ext cx="2971004"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t>
            </a:r>
            <a:r>
              <a:rPr lang="en-US" sz="1600" b="1" dirty="0" err="1">
                <a:latin typeface="Calibri Light" charset="0"/>
                <a:ea typeface="Calibri Light" charset="0"/>
                <a:cs typeface="Calibri Light" charset="0"/>
              </a:rPr>
              <a:t>CodeDeploy</a:t>
            </a:r>
            <a:r>
              <a:rPr lang="en-US" sz="1600" b="1" dirty="0">
                <a:latin typeface="Calibri Light" charset="0"/>
                <a:ea typeface="Calibri Light" charset="0"/>
                <a:cs typeface="Calibri Light" charset="0"/>
              </a:rPr>
              <a:t> also starts tests on the same machine</a:t>
            </a:r>
          </a:p>
        </p:txBody>
      </p:sp>
      <p:sp>
        <p:nvSpPr>
          <p:cNvPr id="12" name="Arrow: Right 11">
            <a:extLst>
              <a:ext uri="{FF2B5EF4-FFF2-40B4-BE49-F238E27FC236}">
                <a16:creationId xmlns:a16="http://schemas.microsoft.com/office/drawing/2014/main" id="{200E852B-F031-40D7-A514-1B4B76BBEBA7}"/>
              </a:ext>
            </a:extLst>
          </p:cNvPr>
          <p:cNvSpPr/>
          <p:nvPr/>
        </p:nvSpPr>
        <p:spPr>
          <a:xfrm>
            <a:off x="3551505" y="5006396"/>
            <a:ext cx="2815419" cy="12213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#5 Pushes Deployment Info to special tagged Dynatrace entities. Will FAIL!</a:t>
            </a:r>
          </a:p>
        </p:txBody>
      </p:sp>
      <p:pic>
        <p:nvPicPr>
          <p:cNvPr id="4" name="Picture 3">
            <a:extLst>
              <a:ext uri="{FF2B5EF4-FFF2-40B4-BE49-F238E27FC236}">
                <a16:creationId xmlns:a16="http://schemas.microsoft.com/office/drawing/2014/main" id="{0979380F-3FC2-435C-B04E-6D877FCC12CA}"/>
              </a:ext>
            </a:extLst>
          </p:cNvPr>
          <p:cNvPicPr>
            <a:picLocks noChangeAspect="1"/>
          </p:cNvPicPr>
          <p:nvPr/>
        </p:nvPicPr>
        <p:blipFill>
          <a:blip r:embed="rId3"/>
          <a:stretch>
            <a:fillRect/>
          </a:stretch>
        </p:blipFill>
        <p:spPr>
          <a:xfrm>
            <a:off x="8063187" y="3324999"/>
            <a:ext cx="3934374" cy="3362794"/>
          </a:xfrm>
          <a:prstGeom prst="rect">
            <a:avLst/>
          </a:prstGeom>
        </p:spPr>
      </p:pic>
      <p:sp>
        <p:nvSpPr>
          <p:cNvPr id="13" name="Arrow: Right 12">
            <a:extLst>
              <a:ext uri="{FF2B5EF4-FFF2-40B4-BE49-F238E27FC236}">
                <a16:creationId xmlns:a16="http://schemas.microsoft.com/office/drawing/2014/main" id="{DE1881C9-4A17-4686-A556-860021F2C624}"/>
              </a:ext>
            </a:extLst>
          </p:cNvPr>
          <p:cNvSpPr/>
          <p:nvPr/>
        </p:nvSpPr>
        <p:spPr>
          <a:xfrm>
            <a:off x="5646663" y="3952071"/>
            <a:ext cx="2811091"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#7 FAILS: Because of Missing Tags in Dynatrace!</a:t>
            </a:r>
          </a:p>
        </p:txBody>
      </p:sp>
    </p:spTree>
    <p:extLst>
      <p:ext uri="{BB962C8B-B14F-4D97-AF65-F5344CB8AC3E}">
        <p14:creationId xmlns:p14="http://schemas.microsoft.com/office/powerpoint/2010/main" val="78218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B180-F27B-48D1-96E0-E68C8CD80B80}"/>
              </a:ext>
            </a:extLst>
          </p:cNvPr>
          <p:cNvSpPr>
            <a:spLocks noGrp="1"/>
          </p:cNvSpPr>
          <p:nvPr>
            <p:ph type="title"/>
          </p:nvPr>
        </p:nvSpPr>
        <p:spPr/>
        <p:txBody>
          <a:bodyPr/>
          <a:lstStyle/>
          <a:p>
            <a:r>
              <a:rPr lang="en-US" dirty="0"/>
              <a:t>What does AWS </a:t>
            </a:r>
            <a:r>
              <a:rPr lang="en-US" dirty="0" err="1"/>
              <a:t>CodeDeploy</a:t>
            </a:r>
            <a:r>
              <a:rPr lang="en-US" dirty="0"/>
              <a:t> do during Deployment?</a:t>
            </a:r>
          </a:p>
        </p:txBody>
      </p:sp>
      <p:pic>
        <p:nvPicPr>
          <p:cNvPr id="4" name="Picture 3">
            <a:extLst>
              <a:ext uri="{FF2B5EF4-FFF2-40B4-BE49-F238E27FC236}">
                <a16:creationId xmlns:a16="http://schemas.microsoft.com/office/drawing/2014/main" id="{957738E8-95BA-4311-9C8D-1102FE1F406B}"/>
              </a:ext>
            </a:extLst>
          </p:cNvPr>
          <p:cNvPicPr>
            <a:picLocks noChangeAspect="1"/>
          </p:cNvPicPr>
          <p:nvPr/>
        </p:nvPicPr>
        <p:blipFill>
          <a:blip r:embed="rId2"/>
          <a:stretch>
            <a:fillRect/>
          </a:stretch>
        </p:blipFill>
        <p:spPr>
          <a:xfrm>
            <a:off x="698498" y="1077160"/>
            <a:ext cx="1790700" cy="1162050"/>
          </a:xfrm>
          <a:prstGeom prst="rect">
            <a:avLst/>
          </a:prstGeom>
        </p:spPr>
      </p:pic>
      <p:pic>
        <p:nvPicPr>
          <p:cNvPr id="8" name="Picture 7">
            <a:extLst>
              <a:ext uri="{FF2B5EF4-FFF2-40B4-BE49-F238E27FC236}">
                <a16:creationId xmlns:a16="http://schemas.microsoft.com/office/drawing/2014/main" id="{E32F1B49-2054-450F-8CC1-308063E3C5A2}"/>
              </a:ext>
            </a:extLst>
          </p:cNvPr>
          <p:cNvPicPr>
            <a:picLocks noChangeAspect="1"/>
          </p:cNvPicPr>
          <p:nvPr/>
        </p:nvPicPr>
        <p:blipFill>
          <a:blip r:embed="rId3"/>
          <a:stretch>
            <a:fillRect/>
          </a:stretch>
        </p:blipFill>
        <p:spPr>
          <a:xfrm>
            <a:off x="7554151" y="1386484"/>
            <a:ext cx="1490419" cy="611739"/>
          </a:xfrm>
          <a:prstGeom prst="rect">
            <a:avLst/>
          </a:prstGeom>
        </p:spPr>
      </p:pic>
      <p:pic>
        <p:nvPicPr>
          <p:cNvPr id="9" name="Picture 8">
            <a:extLst>
              <a:ext uri="{FF2B5EF4-FFF2-40B4-BE49-F238E27FC236}">
                <a16:creationId xmlns:a16="http://schemas.microsoft.com/office/drawing/2014/main" id="{E0644295-6638-4204-9195-C222B38DF0A0}"/>
              </a:ext>
            </a:extLst>
          </p:cNvPr>
          <p:cNvPicPr>
            <a:picLocks noChangeAspect="1"/>
          </p:cNvPicPr>
          <p:nvPr/>
        </p:nvPicPr>
        <p:blipFill>
          <a:blip r:embed="rId4"/>
          <a:stretch>
            <a:fillRect/>
          </a:stretch>
        </p:blipFill>
        <p:spPr>
          <a:xfrm>
            <a:off x="2614112" y="1412666"/>
            <a:ext cx="1144837" cy="423433"/>
          </a:xfrm>
          <a:prstGeom prst="rect">
            <a:avLst/>
          </a:prstGeom>
        </p:spPr>
      </p:pic>
      <p:pic>
        <p:nvPicPr>
          <p:cNvPr id="10" name="Picture 9">
            <a:extLst>
              <a:ext uri="{FF2B5EF4-FFF2-40B4-BE49-F238E27FC236}">
                <a16:creationId xmlns:a16="http://schemas.microsoft.com/office/drawing/2014/main" id="{1125F57F-D345-48E7-8538-11631B7AD9EC}"/>
              </a:ext>
            </a:extLst>
          </p:cNvPr>
          <p:cNvPicPr>
            <a:picLocks noChangeAspect="1"/>
          </p:cNvPicPr>
          <p:nvPr/>
        </p:nvPicPr>
        <p:blipFill>
          <a:blip r:embed="rId5"/>
          <a:stretch>
            <a:fillRect/>
          </a:stretch>
        </p:blipFill>
        <p:spPr>
          <a:xfrm>
            <a:off x="6636220" y="1253558"/>
            <a:ext cx="848823" cy="978823"/>
          </a:xfrm>
          <a:prstGeom prst="rect">
            <a:avLst/>
          </a:prstGeom>
        </p:spPr>
      </p:pic>
      <p:sp>
        <p:nvSpPr>
          <p:cNvPr id="11" name="Arrow: Right 10">
            <a:extLst>
              <a:ext uri="{FF2B5EF4-FFF2-40B4-BE49-F238E27FC236}">
                <a16:creationId xmlns:a16="http://schemas.microsoft.com/office/drawing/2014/main" id="{9D226AE9-BF1D-4983-9B75-57DE6D26C168}"/>
              </a:ext>
            </a:extLst>
          </p:cNvPr>
          <p:cNvSpPr/>
          <p:nvPr/>
        </p:nvSpPr>
        <p:spPr>
          <a:xfrm>
            <a:off x="3883863" y="1351467"/>
            <a:ext cx="24312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#1 Copies to EC2 &amp; Extracts</a:t>
            </a:r>
          </a:p>
        </p:txBody>
      </p:sp>
      <p:sp>
        <p:nvSpPr>
          <p:cNvPr id="12" name="Rectangle: Rounded Corners 11">
            <a:extLst>
              <a:ext uri="{FF2B5EF4-FFF2-40B4-BE49-F238E27FC236}">
                <a16:creationId xmlns:a16="http://schemas.microsoft.com/office/drawing/2014/main" id="{98142912-0F0F-41EE-A0D6-2E6736441FD3}"/>
              </a:ext>
            </a:extLst>
          </p:cNvPr>
          <p:cNvSpPr/>
          <p:nvPr/>
        </p:nvSpPr>
        <p:spPr>
          <a:xfrm>
            <a:off x="6570642" y="1170599"/>
            <a:ext cx="2473927" cy="106178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3" name="Rectangle 12">
            <a:extLst>
              <a:ext uri="{FF2B5EF4-FFF2-40B4-BE49-F238E27FC236}">
                <a16:creationId xmlns:a16="http://schemas.microsoft.com/office/drawing/2014/main" id="{67404212-3817-48A5-BEF4-E73556270038}"/>
              </a:ext>
            </a:extLst>
          </p:cNvPr>
          <p:cNvSpPr/>
          <p:nvPr/>
        </p:nvSpPr>
        <p:spPr>
          <a:xfrm>
            <a:off x="698498" y="2270122"/>
            <a:ext cx="10575091"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#2 Executes start_server.sh:</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pic>
        <p:nvPicPr>
          <p:cNvPr id="5" name="Picture 4">
            <a:extLst>
              <a:ext uri="{FF2B5EF4-FFF2-40B4-BE49-F238E27FC236}">
                <a16:creationId xmlns:a16="http://schemas.microsoft.com/office/drawing/2014/main" id="{F2C93197-A55A-479C-96D0-17B6A29571F8}"/>
              </a:ext>
            </a:extLst>
          </p:cNvPr>
          <p:cNvPicPr>
            <a:picLocks noChangeAspect="1"/>
          </p:cNvPicPr>
          <p:nvPr/>
        </p:nvPicPr>
        <p:blipFill>
          <a:blip r:embed="rId6"/>
          <a:stretch>
            <a:fillRect/>
          </a:stretch>
        </p:blipFill>
        <p:spPr>
          <a:xfrm>
            <a:off x="720193" y="3730599"/>
            <a:ext cx="10312766" cy="3122565"/>
          </a:xfrm>
          <a:prstGeom prst="rect">
            <a:avLst/>
          </a:prstGeom>
        </p:spPr>
      </p:pic>
      <p:sp>
        <p:nvSpPr>
          <p:cNvPr id="14" name="Arrow: Right 13">
            <a:extLst>
              <a:ext uri="{FF2B5EF4-FFF2-40B4-BE49-F238E27FC236}">
                <a16:creationId xmlns:a16="http://schemas.microsoft.com/office/drawing/2014/main" id="{38CB3C83-4F79-42CF-88D9-AC5B6BF90DEC}"/>
              </a:ext>
            </a:extLst>
          </p:cNvPr>
          <p:cNvSpPr/>
          <p:nvPr/>
        </p:nvSpPr>
        <p:spPr>
          <a:xfrm flipH="1">
            <a:off x="3883863" y="619740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DT_CUSTOM_PROP</a:t>
            </a:r>
          </a:p>
        </p:txBody>
      </p:sp>
      <p:sp>
        <p:nvSpPr>
          <p:cNvPr id="15" name="Arrow: Right 14">
            <a:extLst>
              <a:ext uri="{FF2B5EF4-FFF2-40B4-BE49-F238E27FC236}">
                <a16:creationId xmlns:a16="http://schemas.microsoft.com/office/drawing/2014/main" id="{E7E99A60-8FA9-4B48-81B0-1475C50E72F0}"/>
              </a:ext>
            </a:extLst>
          </p:cNvPr>
          <p:cNvSpPr/>
          <p:nvPr/>
        </p:nvSpPr>
        <p:spPr>
          <a:xfrm flipH="1">
            <a:off x="3166447" y="3655117"/>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DT_CLUSTER_ID</a:t>
            </a:r>
          </a:p>
        </p:txBody>
      </p:sp>
      <p:sp>
        <p:nvSpPr>
          <p:cNvPr id="16" name="Arrow: Right 15">
            <a:extLst>
              <a:ext uri="{FF2B5EF4-FFF2-40B4-BE49-F238E27FC236}">
                <a16:creationId xmlns:a16="http://schemas.microsoft.com/office/drawing/2014/main" id="{43B50546-EAA9-4909-9C2A-732A5958221A}"/>
              </a:ext>
            </a:extLst>
          </p:cNvPr>
          <p:cNvSpPr/>
          <p:nvPr/>
        </p:nvSpPr>
        <p:spPr>
          <a:xfrm flipH="1">
            <a:off x="3444906" y="4135396"/>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DT_TAGS</a:t>
            </a:r>
          </a:p>
        </p:txBody>
      </p:sp>
    </p:spTree>
    <p:extLst>
      <p:ext uri="{BB962C8B-B14F-4D97-AF65-F5344CB8AC3E}">
        <p14:creationId xmlns:p14="http://schemas.microsoft.com/office/powerpoint/2010/main" val="2545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9F1-0687-4EEA-8E58-51DB3B4EF4F7}"/>
              </a:ext>
            </a:extLst>
          </p:cNvPr>
          <p:cNvSpPr>
            <a:spLocks noGrp="1"/>
          </p:cNvSpPr>
          <p:nvPr>
            <p:ph type="title"/>
          </p:nvPr>
        </p:nvSpPr>
        <p:spPr/>
        <p:txBody>
          <a:bodyPr/>
          <a:lstStyle/>
          <a:p>
            <a:r>
              <a:rPr lang="en-US" dirty="0"/>
              <a:t>What does </a:t>
            </a:r>
            <a:r>
              <a:rPr lang="en-US" dirty="0" err="1"/>
              <a:t>PushDynatraceDeploymentInfo</a:t>
            </a:r>
            <a:r>
              <a:rPr lang="en-US" dirty="0"/>
              <a:t> do? And WHY can it FAIL?</a:t>
            </a:r>
          </a:p>
        </p:txBody>
      </p:sp>
      <p:sp>
        <p:nvSpPr>
          <p:cNvPr id="6" name="Rectangle 5">
            <a:extLst>
              <a:ext uri="{FF2B5EF4-FFF2-40B4-BE49-F238E27FC236}">
                <a16:creationId xmlns:a16="http://schemas.microsoft.com/office/drawing/2014/main" id="{A61DABBA-4503-4E33-B951-7B91CCB93955}"/>
              </a:ext>
            </a:extLst>
          </p:cNvPr>
          <p:cNvSpPr/>
          <p:nvPr/>
        </p:nvSpPr>
        <p:spPr>
          <a:xfrm>
            <a:off x="640092" y="1379490"/>
            <a:ext cx="3725229" cy="4339650"/>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a:t>
            </a:r>
            <a:r>
              <a:rPr lang="en-US" sz="1200" u="sng" dirty="0">
                <a:latin typeface="Courier New" panose="02070309020205020404" pitchFamily="49" charset="0"/>
                <a:cs typeface="Courier New" panose="02070309020205020404" pitchFamily="49" charset="0"/>
              </a:rPr>
              <a:t> (Monitoring as Code)</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9" name="Arrow: Right 8">
            <a:extLst>
              <a:ext uri="{FF2B5EF4-FFF2-40B4-BE49-F238E27FC236}">
                <a16:creationId xmlns:a16="http://schemas.microsoft.com/office/drawing/2014/main" id="{F1747898-C240-4C00-8569-99170A0C0CAB}"/>
              </a:ext>
            </a:extLst>
          </p:cNvPr>
          <p:cNvSpPr/>
          <p:nvPr/>
        </p:nvSpPr>
        <p:spPr>
          <a:xfrm rot="10800000" flipH="1">
            <a:off x="6503667" y="1600638"/>
            <a:ext cx="5360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1" name="Picture 10">
            <a:extLst>
              <a:ext uri="{FF2B5EF4-FFF2-40B4-BE49-F238E27FC236}">
                <a16:creationId xmlns:a16="http://schemas.microsoft.com/office/drawing/2014/main" id="{22EB1410-A4CD-4477-9C93-B1E736BBCB05}"/>
              </a:ext>
            </a:extLst>
          </p:cNvPr>
          <p:cNvPicPr>
            <a:picLocks noChangeAspect="1"/>
          </p:cNvPicPr>
          <p:nvPr/>
        </p:nvPicPr>
        <p:blipFill>
          <a:blip r:embed="rId2"/>
          <a:stretch>
            <a:fillRect/>
          </a:stretch>
        </p:blipFill>
        <p:spPr>
          <a:xfrm>
            <a:off x="7368728" y="2918726"/>
            <a:ext cx="755448" cy="832392"/>
          </a:xfrm>
          <a:prstGeom prst="rect">
            <a:avLst/>
          </a:prstGeom>
        </p:spPr>
      </p:pic>
      <p:pic>
        <p:nvPicPr>
          <p:cNvPr id="12" name="Picture 8" descr="Image result for dynatrace logo">
            <a:extLst>
              <a:ext uri="{FF2B5EF4-FFF2-40B4-BE49-F238E27FC236}">
                <a16:creationId xmlns:a16="http://schemas.microsoft.com/office/drawing/2014/main" id="{DBFADAA5-FBC1-43B4-AB94-32648D4450D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0851" t="11546" r="60947" b="35446"/>
          <a:stretch/>
        </p:blipFill>
        <p:spPr bwMode="auto">
          <a:xfrm>
            <a:off x="7339240" y="4044941"/>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005619F-9146-45C8-936E-29262895EC2B}"/>
              </a:ext>
            </a:extLst>
          </p:cNvPr>
          <p:cNvSpPr/>
          <p:nvPr/>
        </p:nvSpPr>
        <p:spPr>
          <a:xfrm rot="10800000" flipH="1">
            <a:off x="4454349" y="1600638"/>
            <a:ext cx="38004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4" name="Arrow: Right 13">
            <a:extLst>
              <a:ext uri="{FF2B5EF4-FFF2-40B4-BE49-F238E27FC236}">
                <a16:creationId xmlns:a16="http://schemas.microsoft.com/office/drawing/2014/main" id="{33472EEA-F665-4E0C-86D6-7CE482691D77}"/>
              </a:ext>
            </a:extLst>
          </p:cNvPr>
          <p:cNvSpPr/>
          <p:nvPr/>
        </p:nvSpPr>
        <p:spPr>
          <a:xfrm rot="5400000">
            <a:off x="7703810" y="3792924"/>
            <a:ext cx="376445"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5" name="TextBox 14">
            <a:extLst>
              <a:ext uri="{FF2B5EF4-FFF2-40B4-BE49-F238E27FC236}">
                <a16:creationId xmlns:a16="http://schemas.microsoft.com/office/drawing/2014/main" id="{7BFD594F-EF92-493A-901D-7AA72B72FD4B}"/>
              </a:ext>
            </a:extLst>
          </p:cNvPr>
          <p:cNvSpPr txBox="1"/>
          <p:nvPr/>
        </p:nvSpPr>
        <p:spPr>
          <a:xfrm>
            <a:off x="8355161" y="3169496"/>
            <a:ext cx="1976313" cy="404618"/>
          </a:xfrm>
          <a:prstGeom prst="rect">
            <a:avLst/>
          </a:prstGeom>
          <a:noFill/>
        </p:spPr>
        <p:txBody>
          <a:bodyPr wrap="none" lIns="0" tIns="0" rIns="0" bIns="0" rtlCol="0">
            <a:normAutofit lnSpcReduction="10000"/>
          </a:bodyPr>
          <a:lstStyle/>
          <a:p>
            <a:pPr>
              <a:lnSpc>
                <a:spcPct val="120000"/>
              </a:lnSpc>
            </a:pPr>
            <a:r>
              <a:rPr lang="en-US" sz="1200" i="1" u="sng" dirty="0" err="1">
                <a:latin typeface="Calibri Light" charset="0"/>
                <a:ea typeface="Calibri Light" charset="0"/>
                <a:cs typeface="Calibri Light" charset="0"/>
              </a:rPr>
              <a:t>pushDynatraceDeploymentEvent</a:t>
            </a:r>
            <a:endParaRPr lang="en-US" sz="1200" i="1" u="sng" dirty="0">
              <a:latin typeface="Calibri Light" charset="0"/>
              <a:ea typeface="Calibri Light" charset="0"/>
              <a:cs typeface="Calibri Light" charset="0"/>
            </a:endParaRPr>
          </a:p>
          <a:p>
            <a:pPr>
              <a:lnSpc>
                <a:spcPct val="120000"/>
              </a:lnSpc>
            </a:pPr>
            <a:r>
              <a:rPr lang="en-US" sz="1100" dirty="0">
                <a:latin typeface="Calibri Light" charset="0"/>
                <a:ea typeface="Calibri Light" charset="0"/>
                <a:cs typeface="Calibri Light" charset="0"/>
              </a:rPr>
              <a:t>Pulls Information from </a:t>
            </a:r>
            <a:r>
              <a:rPr lang="en-US" sz="1100" dirty="0" err="1">
                <a:latin typeface="Calibri Light" charset="0"/>
                <a:ea typeface="Calibri Light" charset="0"/>
                <a:cs typeface="Calibri Light" charset="0"/>
              </a:rPr>
              <a:t>Monspec</a:t>
            </a:r>
            <a:endParaRPr lang="en-US" sz="1100" dirty="0">
              <a:latin typeface="Calibri Light" charset="0"/>
              <a:ea typeface="Calibri Light" charset="0"/>
              <a:cs typeface="Calibri Light" charset="0"/>
            </a:endParaRPr>
          </a:p>
        </p:txBody>
      </p:sp>
      <p:pic>
        <p:nvPicPr>
          <p:cNvPr id="17" name="Picture 16">
            <a:extLst>
              <a:ext uri="{FF2B5EF4-FFF2-40B4-BE49-F238E27FC236}">
                <a16:creationId xmlns:a16="http://schemas.microsoft.com/office/drawing/2014/main" id="{515C30B2-9D5E-4211-A17D-144CA2C7C314}"/>
              </a:ext>
            </a:extLst>
          </p:cNvPr>
          <p:cNvPicPr>
            <a:picLocks noChangeAspect="1"/>
          </p:cNvPicPr>
          <p:nvPr/>
        </p:nvPicPr>
        <p:blipFill>
          <a:blip r:embed="rId4"/>
          <a:stretch>
            <a:fillRect/>
          </a:stretch>
        </p:blipFill>
        <p:spPr>
          <a:xfrm>
            <a:off x="6752365" y="5302492"/>
            <a:ext cx="2590953" cy="1068768"/>
          </a:xfrm>
          <a:prstGeom prst="rect">
            <a:avLst/>
          </a:prstGeom>
        </p:spPr>
      </p:pic>
      <p:sp>
        <p:nvSpPr>
          <p:cNvPr id="20" name="Arrow: Right 19">
            <a:extLst>
              <a:ext uri="{FF2B5EF4-FFF2-40B4-BE49-F238E27FC236}">
                <a16:creationId xmlns:a16="http://schemas.microsoft.com/office/drawing/2014/main" id="{1560B7F2-7DEB-4844-A4D6-56BD4D44EA25}"/>
              </a:ext>
            </a:extLst>
          </p:cNvPr>
          <p:cNvSpPr/>
          <p:nvPr/>
        </p:nvSpPr>
        <p:spPr>
          <a:xfrm rot="5400000">
            <a:off x="7710702" y="2615070"/>
            <a:ext cx="362661"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23949732-2178-493D-9102-0A79A9454F51}"/>
              </a:ext>
            </a:extLst>
          </p:cNvPr>
          <p:cNvSpPr/>
          <p:nvPr/>
        </p:nvSpPr>
        <p:spPr>
          <a:xfrm rot="5400000">
            <a:off x="7716242" y="5045759"/>
            <a:ext cx="351582"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07B57E35-1D28-4884-A52E-CAAB2DC6A37F}"/>
              </a:ext>
            </a:extLst>
          </p:cNvPr>
          <p:cNvSpPr/>
          <p:nvPr/>
        </p:nvSpPr>
        <p:spPr>
          <a:xfrm rot="16200000">
            <a:off x="7394292" y="4930350"/>
            <a:ext cx="32795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99E9B45F-075D-4359-82EC-69276F51814C}"/>
              </a:ext>
            </a:extLst>
          </p:cNvPr>
          <p:cNvSpPr/>
          <p:nvPr/>
        </p:nvSpPr>
        <p:spPr>
          <a:xfrm rot="16200000">
            <a:off x="7391061" y="3732151"/>
            <a:ext cx="33441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7" name="Picture 26">
            <a:extLst>
              <a:ext uri="{FF2B5EF4-FFF2-40B4-BE49-F238E27FC236}">
                <a16:creationId xmlns:a16="http://schemas.microsoft.com/office/drawing/2014/main" id="{614EACCA-8482-4040-B789-34B87ACB73A8}"/>
              </a:ext>
            </a:extLst>
          </p:cNvPr>
          <p:cNvPicPr>
            <a:picLocks noChangeAspect="1"/>
          </p:cNvPicPr>
          <p:nvPr/>
        </p:nvPicPr>
        <p:blipFill>
          <a:blip r:embed="rId5"/>
          <a:stretch>
            <a:fillRect/>
          </a:stretch>
        </p:blipFill>
        <p:spPr>
          <a:xfrm>
            <a:off x="7124958" y="1383210"/>
            <a:ext cx="4639322" cy="1133633"/>
          </a:xfrm>
          <a:prstGeom prst="rect">
            <a:avLst/>
          </a:prstGeom>
        </p:spPr>
      </p:pic>
      <p:pic>
        <p:nvPicPr>
          <p:cNvPr id="28" name="Picture 27">
            <a:extLst>
              <a:ext uri="{FF2B5EF4-FFF2-40B4-BE49-F238E27FC236}">
                <a16:creationId xmlns:a16="http://schemas.microsoft.com/office/drawing/2014/main" id="{4424556E-44C8-42B6-8028-E46300AD991A}"/>
              </a:ext>
            </a:extLst>
          </p:cNvPr>
          <p:cNvPicPr>
            <a:picLocks noChangeAspect="1"/>
          </p:cNvPicPr>
          <p:nvPr/>
        </p:nvPicPr>
        <p:blipFill>
          <a:blip r:embed="rId6"/>
          <a:stretch>
            <a:fillRect/>
          </a:stretch>
        </p:blipFill>
        <p:spPr>
          <a:xfrm>
            <a:off x="4900687" y="1430841"/>
            <a:ext cx="1505160" cy="1086002"/>
          </a:xfrm>
          <a:prstGeom prst="rect">
            <a:avLst/>
          </a:prstGeom>
        </p:spPr>
      </p:pic>
      <p:sp>
        <p:nvSpPr>
          <p:cNvPr id="24" name="Arrow: Right 23">
            <a:extLst>
              <a:ext uri="{FF2B5EF4-FFF2-40B4-BE49-F238E27FC236}">
                <a16:creationId xmlns:a16="http://schemas.microsoft.com/office/drawing/2014/main" id="{2C79456F-2206-488D-8ED0-8BAB70BB9C64}"/>
              </a:ext>
            </a:extLst>
          </p:cNvPr>
          <p:cNvSpPr/>
          <p:nvPr/>
        </p:nvSpPr>
        <p:spPr>
          <a:xfrm rot="16200000">
            <a:off x="7399147" y="2518009"/>
            <a:ext cx="318242"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Rectangle: Rounded Corners 28">
            <a:extLst>
              <a:ext uri="{FF2B5EF4-FFF2-40B4-BE49-F238E27FC236}">
                <a16:creationId xmlns:a16="http://schemas.microsoft.com/office/drawing/2014/main" id="{5F2EA410-E283-482D-AC05-3AC7F3E87D57}"/>
              </a:ext>
            </a:extLst>
          </p:cNvPr>
          <p:cNvSpPr/>
          <p:nvPr/>
        </p:nvSpPr>
        <p:spPr>
          <a:xfrm>
            <a:off x="9343318" y="2132735"/>
            <a:ext cx="2361002"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0" name="Rectangle: Rounded Corners 29">
            <a:extLst>
              <a:ext uri="{FF2B5EF4-FFF2-40B4-BE49-F238E27FC236}">
                <a16:creationId xmlns:a16="http://schemas.microsoft.com/office/drawing/2014/main" id="{23EB1C98-328E-4595-8EEE-DEFE64E74A41}"/>
              </a:ext>
            </a:extLst>
          </p:cNvPr>
          <p:cNvSpPr/>
          <p:nvPr/>
        </p:nvSpPr>
        <p:spPr>
          <a:xfrm>
            <a:off x="1183374" y="2132735"/>
            <a:ext cx="2935402" cy="1516080"/>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Rounded Corners 30">
            <a:extLst>
              <a:ext uri="{FF2B5EF4-FFF2-40B4-BE49-F238E27FC236}">
                <a16:creationId xmlns:a16="http://schemas.microsoft.com/office/drawing/2014/main" id="{3DD6246C-7200-4FE1-9EEE-76A2A173C5B2}"/>
              </a:ext>
            </a:extLst>
          </p:cNvPr>
          <p:cNvSpPr/>
          <p:nvPr/>
        </p:nvSpPr>
        <p:spPr>
          <a:xfrm>
            <a:off x="7017050" y="6006463"/>
            <a:ext cx="1396835"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8" name="Multiplication Sign 17">
            <a:extLst>
              <a:ext uri="{FF2B5EF4-FFF2-40B4-BE49-F238E27FC236}">
                <a16:creationId xmlns:a16="http://schemas.microsoft.com/office/drawing/2014/main" id="{CDC3139E-1903-46F3-A1B4-CDB39BAB8D65}"/>
              </a:ext>
            </a:extLst>
          </p:cNvPr>
          <p:cNvSpPr/>
          <p:nvPr/>
        </p:nvSpPr>
        <p:spPr>
          <a:xfrm>
            <a:off x="7314834" y="5810915"/>
            <a:ext cx="697379" cy="697006"/>
          </a:xfrm>
          <a:prstGeom prst="mathMultiply">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TextBox 31">
            <a:extLst>
              <a:ext uri="{FF2B5EF4-FFF2-40B4-BE49-F238E27FC236}">
                <a16:creationId xmlns:a16="http://schemas.microsoft.com/office/drawing/2014/main" id="{53F0DBCC-8FEF-4917-B220-28713A251474}"/>
              </a:ext>
            </a:extLst>
          </p:cNvPr>
          <p:cNvSpPr txBox="1"/>
          <p:nvPr/>
        </p:nvSpPr>
        <p:spPr>
          <a:xfrm>
            <a:off x="8355161" y="4278085"/>
            <a:ext cx="1976313" cy="404618"/>
          </a:xfrm>
          <a:prstGeom prst="rect">
            <a:avLst/>
          </a:prstGeom>
          <a:noFill/>
        </p:spPr>
        <p:txBody>
          <a:bodyPr wrap="none" lIns="0" tIns="0" rIns="0" bIns="0" rtlCol="0">
            <a:normAutofit lnSpcReduction="10000"/>
          </a:bodyPr>
          <a:lstStyle/>
          <a:p>
            <a:pPr>
              <a:lnSpc>
                <a:spcPct val="120000"/>
              </a:lnSpc>
            </a:pPr>
            <a:r>
              <a:rPr lang="en-US" sz="1200" i="1" u="sng" dirty="0">
                <a:latin typeface="Calibri Light" charset="0"/>
                <a:ea typeface="Calibri Light" charset="0"/>
                <a:cs typeface="Calibri Light" charset="0"/>
              </a:rPr>
              <a:t>Dynatrace Events REST API</a:t>
            </a:r>
          </a:p>
          <a:p>
            <a:pPr>
              <a:lnSpc>
                <a:spcPct val="120000"/>
              </a:lnSpc>
            </a:pPr>
            <a:r>
              <a:rPr lang="en-US" sz="1100" dirty="0">
                <a:latin typeface="Calibri Light" charset="0"/>
                <a:ea typeface="Calibri Light" charset="0"/>
                <a:cs typeface="Calibri Light" charset="0"/>
              </a:rPr>
              <a:t>Pushes Event for Entities with Tag </a:t>
            </a:r>
            <a:r>
              <a:rPr lang="en-US" sz="1100" dirty="0" err="1">
                <a:latin typeface="Calibri Light" charset="0"/>
                <a:ea typeface="Calibri Light" charset="0"/>
                <a:cs typeface="Calibri Light" charset="0"/>
              </a:rPr>
              <a:t>DeploymentGroup:Staging</a:t>
            </a:r>
            <a:endParaRPr lang="en-US" sz="1100" dirty="0">
              <a:latin typeface="Calibri Light" charset="0"/>
              <a:ea typeface="Calibri Light" charset="0"/>
              <a:cs typeface="Calibri Light" charset="0"/>
            </a:endParaRPr>
          </a:p>
        </p:txBody>
      </p:sp>
    </p:spTree>
    <p:extLst>
      <p:ext uri="{BB962C8B-B14F-4D97-AF65-F5344CB8AC3E}">
        <p14:creationId xmlns:p14="http://schemas.microsoft.com/office/powerpoint/2010/main" val="13988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p:bldP spid="20" grpId="0" animBg="1"/>
      <p:bldP spid="21" grpId="0" animBg="1"/>
      <p:bldP spid="22" grpId="0" animBg="1"/>
      <p:bldP spid="23" grpId="0" animBg="1"/>
      <p:bldP spid="24" grpId="0" animBg="1"/>
      <p:bldP spid="29" grpId="0" animBg="1"/>
      <p:bldP spid="30" grpId="0" animBg="1"/>
      <p:bldP spid="31" grpId="0" animBg="1"/>
      <p:bldP spid="18"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98D1-B790-4596-AC53-02B2A97925FC}"/>
              </a:ext>
            </a:extLst>
          </p:cNvPr>
          <p:cNvSpPr>
            <a:spLocks noGrp="1"/>
          </p:cNvSpPr>
          <p:nvPr>
            <p:ph type="title"/>
          </p:nvPr>
        </p:nvSpPr>
        <p:spPr/>
        <p:txBody>
          <a:bodyPr/>
          <a:lstStyle/>
          <a:p>
            <a:r>
              <a:rPr lang="en-US" dirty="0"/>
              <a:t>Configure Service Tagging Rules to Automatically apply Staging vs Production Tags</a:t>
            </a:r>
          </a:p>
        </p:txBody>
      </p:sp>
      <p:pic>
        <p:nvPicPr>
          <p:cNvPr id="5" name="Picture 4">
            <a:extLst>
              <a:ext uri="{FF2B5EF4-FFF2-40B4-BE49-F238E27FC236}">
                <a16:creationId xmlns:a16="http://schemas.microsoft.com/office/drawing/2014/main" id="{A194F0D1-E9B4-4A8A-BBD4-4B8B938D0445}"/>
              </a:ext>
            </a:extLst>
          </p:cNvPr>
          <p:cNvPicPr>
            <a:picLocks noChangeAspect="1"/>
          </p:cNvPicPr>
          <p:nvPr/>
        </p:nvPicPr>
        <p:blipFill>
          <a:blip r:embed="rId2"/>
          <a:stretch>
            <a:fillRect/>
          </a:stretch>
        </p:blipFill>
        <p:spPr>
          <a:xfrm>
            <a:off x="1335818" y="1240459"/>
            <a:ext cx="9195513" cy="5212280"/>
          </a:xfrm>
          <a:prstGeom prst="rect">
            <a:avLst/>
          </a:prstGeom>
        </p:spPr>
      </p:pic>
      <p:sp>
        <p:nvSpPr>
          <p:cNvPr id="6" name="Arrow: Right 5">
            <a:extLst>
              <a:ext uri="{FF2B5EF4-FFF2-40B4-BE49-F238E27FC236}">
                <a16:creationId xmlns:a16="http://schemas.microsoft.com/office/drawing/2014/main" id="{4338A2DD-BD21-4EEB-A433-E36CDCEA9847}"/>
              </a:ext>
            </a:extLst>
          </p:cNvPr>
          <p:cNvSpPr/>
          <p:nvPr/>
        </p:nvSpPr>
        <p:spPr>
          <a:xfrm>
            <a:off x="528153" y="5968107"/>
            <a:ext cx="9780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a:t>
            </a:r>
          </a:p>
        </p:txBody>
      </p:sp>
      <p:sp>
        <p:nvSpPr>
          <p:cNvPr id="7" name="Arrow: Right 6">
            <a:extLst>
              <a:ext uri="{FF2B5EF4-FFF2-40B4-BE49-F238E27FC236}">
                <a16:creationId xmlns:a16="http://schemas.microsoft.com/office/drawing/2014/main" id="{5462A742-4824-4A02-8F61-CB17DC6623D5}"/>
              </a:ext>
            </a:extLst>
          </p:cNvPr>
          <p:cNvSpPr/>
          <p:nvPr/>
        </p:nvSpPr>
        <p:spPr>
          <a:xfrm flipH="1">
            <a:off x="4277801" y="1536105"/>
            <a:ext cx="36019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 Call the Tag “</a:t>
            </a:r>
            <a:r>
              <a:rPr lang="en-US" sz="1600" b="1" i="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a:t>
            </a:r>
          </a:p>
        </p:txBody>
      </p:sp>
      <p:sp>
        <p:nvSpPr>
          <p:cNvPr id="8" name="Arrow: Right 7">
            <a:extLst>
              <a:ext uri="{FF2B5EF4-FFF2-40B4-BE49-F238E27FC236}">
                <a16:creationId xmlns:a16="http://schemas.microsoft.com/office/drawing/2014/main" id="{186184DE-ACFF-4E1C-B0A4-995B96941ADE}"/>
              </a:ext>
            </a:extLst>
          </p:cNvPr>
          <p:cNvSpPr/>
          <p:nvPr/>
        </p:nvSpPr>
        <p:spPr>
          <a:xfrm flipH="1">
            <a:off x="4556096" y="3059653"/>
            <a:ext cx="17731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 For Services </a:t>
            </a:r>
          </a:p>
        </p:txBody>
      </p:sp>
      <p:sp>
        <p:nvSpPr>
          <p:cNvPr id="10" name="Arrow: Right 9">
            <a:extLst>
              <a:ext uri="{FF2B5EF4-FFF2-40B4-BE49-F238E27FC236}">
                <a16:creationId xmlns:a16="http://schemas.microsoft.com/office/drawing/2014/main" id="{A5C35182-E707-41BE-9E10-8916D8C99A17}"/>
              </a:ext>
            </a:extLst>
          </p:cNvPr>
          <p:cNvSpPr/>
          <p:nvPr/>
        </p:nvSpPr>
        <p:spPr>
          <a:xfrm flipH="1">
            <a:off x="5678554" y="3509790"/>
            <a:ext cx="541351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Tag Value comes from our Process Environment Variable</a:t>
            </a:r>
          </a:p>
        </p:txBody>
      </p:sp>
      <p:sp>
        <p:nvSpPr>
          <p:cNvPr id="11" name="Arrow: Right 10">
            <a:extLst>
              <a:ext uri="{FF2B5EF4-FFF2-40B4-BE49-F238E27FC236}">
                <a16:creationId xmlns:a16="http://schemas.microsoft.com/office/drawing/2014/main" id="{418F2AA8-C9B6-482A-8F3D-566F92CA6850}"/>
              </a:ext>
            </a:extLst>
          </p:cNvPr>
          <p:cNvSpPr/>
          <p:nvPr/>
        </p:nvSpPr>
        <p:spPr>
          <a:xfrm flipH="1">
            <a:off x="5595065" y="5241159"/>
            <a:ext cx="39464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#5 – Only apply rule if </a:t>
            </a:r>
            <a:r>
              <a:rPr lang="en-US" sz="1600" b="1" dirty="0" err="1">
                <a:latin typeface="Calibri Light" charset="0"/>
                <a:ea typeface="Calibri Light" charset="0"/>
                <a:cs typeface="Calibri Light" charset="0"/>
              </a:rPr>
              <a:t>env</a:t>
            </a:r>
            <a:r>
              <a:rPr lang="en-US" sz="1600" b="1" dirty="0">
                <a:latin typeface="Calibri Light" charset="0"/>
                <a:ea typeface="Calibri Light" charset="0"/>
                <a:cs typeface="Calibri Light" charset="0"/>
              </a:rPr>
              <a:t> variable exists</a:t>
            </a:r>
          </a:p>
        </p:txBody>
      </p:sp>
    </p:spTree>
    <p:extLst>
      <p:ext uri="{BB962C8B-B14F-4D97-AF65-F5344CB8AC3E}">
        <p14:creationId xmlns:p14="http://schemas.microsoft.com/office/powerpoint/2010/main" val="69113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E40B-CF51-4804-AE68-36C2AE26D173}"/>
              </a:ext>
            </a:extLst>
          </p:cNvPr>
          <p:cNvSpPr>
            <a:spLocks noGrp="1"/>
          </p:cNvSpPr>
          <p:nvPr>
            <p:ph type="title"/>
          </p:nvPr>
        </p:nvSpPr>
        <p:spPr/>
        <p:txBody>
          <a:bodyPr/>
          <a:lstStyle/>
          <a:p>
            <a:r>
              <a:rPr lang="en-US" dirty="0"/>
              <a:t>Lets Run the Pipeline Again: Should run through without a problem</a:t>
            </a:r>
          </a:p>
        </p:txBody>
      </p:sp>
      <p:pic>
        <p:nvPicPr>
          <p:cNvPr id="5" name="Picture 4">
            <a:extLst>
              <a:ext uri="{FF2B5EF4-FFF2-40B4-BE49-F238E27FC236}">
                <a16:creationId xmlns:a16="http://schemas.microsoft.com/office/drawing/2014/main" id="{3474B726-8BAE-4B87-B4F3-0659675E2FE4}"/>
              </a:ext>
            </a:extLst>
          </p:cNvPr>
          <p:cNvPicPr>
            <a:picLocks noChangeAspect="1"/>
          </p:cNvPicPr>
          <p:nvPr/>
        </p:nvPicPr>
        <p:blipFill>
          <a:blip r:embed="rId2"/>
          <a:stretch>
            <a:fillRect/>
          </a:stretch>
        </p:blipFill>
        <p:spPr>
          <a:xfrm>
            <a:off x="1757238" y="1936273"/>
            <a:ext cx="8866542" cy="4732535"/>
          </a:xfrm>
          <a:prstGeom prst="rect">
            <a:avLst/>
          </a:prstGeom>
        </p:spPr>
      </p:pic>
      <p:pic>
        <p:nvPicPr>
          <p:cNvPr id="8" name="Picture 7">
            <a:extLst>
              <a:ext uri="{FF2B5EF4-FFF2-40B4-BE49-F238E27FC236}">
                <a16:creationId xmlns:a16="http://schemas.microsoft.com/office/drawing/2014/main" id="{FB78B938-4589-415A-BDEE-1A48C14EA906}"/>
              </a:ext>
            </a:extLst>
          </p:cNvPr>
          <p:cNvPicPr>
            <a:picLocks noChangeAspect="1"/>
          </p:cNvPicPr>
          <p:nvPr/>
        </p:nvPicPr>
        <p:blipFill>
          <a:blip r:embed="rId3"/>
          <a:stretch>
            <a:fillRect/>
          </a:stretch>
        </p:blipFill>
        <p:spPr>
          <a:xfrm>
            <a:off x="1757238" y="1240459"/>
            <a:ext cx="3432153" cy="891819"/>
          </a:xfrm>
          <a:prstGeom prst="rect">
            <a:avLst/>
          </a:prstGeom>
        </p:spPr>
      </p:pic>
      <p:sp>
        <p:nvSpPr>
          <p:cNvPr id="9" name="Arrow: Right 8">
            <a:extLst>
              <a:ext uri="{FF2B5EF4-FFF2-40B4-BE49-F238E27FC236}">
                <a16:creationId xmlns:a16="http://schemas.microsoft.com/office/drawing/2014/main" id="{9D0AC691-631F-401B-A389-DE6DE019420C}"/>
              </a:ext>
            </a:extLst>
          </p:cNvPr>
          <p:cNvSpPr/>
          <p:nvPr/>
        </p:nvSpPr>
        <p:spPr>
          <a:xfrm flipH="1">
            <a:off x="3406105" y="1693957"/>
            <a:ext cx="291267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Click on “Release change”</a:t>
            </a:r>
          </a:p>
        </p:txBody>
      </p:sp>
      <p:sp>
        <p:nvSpPr>
          <p:cNvPr id="10" name="Arrow: Right 9">
            <a:extLst>
              <a:ext uri="{FF2B5EF4-FFF2-40B4-BE49-F238E27FC236}">
                <a16:creationId xmlns:a16="http://schemas.microsoft.com/office/drawing/2014/main" id="{615590A4-1F3F-4C63-AECA-B1AFFA8ACBF9}"/>
              </a:ext>
            </a:extLst>
          </p:cNvPr>
          <p:cNvSpPr/>
          <p:nvPr/>
        </p:nvSpPr>
        <p:spPr>
          <a:xfrm flipH="1">
            <a:off x="5951846" y="3353293"/>
            <a:ext cx="252424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All should be green!</a:t>
            </a:r>
          </a:p>
        </p:txBody>
      </p:sp>
      <p:sp>
        <p:nvSpPr>
          <p:cNvPr id="11" name="Arrow: Right 10">
            <a:extLst>
              <a:ext uri="{FF2B5EF4-FFF2-40B4-BE49-F238E27FC236}">
                <a16:creationId xmlns:a16="http://schemas.microsoft.com/office/drawing/2014/main" id="{FA46C9F1-A007-400D-A465-D99B0C0BF0E9}"/>
              </a:ext>
            </a:extLst>
          </p:cNvPr>
          <p:cNvSpPr/>
          <p:nvPr/>
        </p:nvSpPr>
        <p:spPr>
          <a:xfrm flipH="1">
            <a:off x="2858790" y="5511908"/>
            <a:ext cx="212667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Click on “Review”</a:t>
            </a:r>
          </a:p>
        </p:txBody>
      </p:sp>
      <p:sp>
        <p:nvSpPr>
          <p:cNvPr id="12" name="Arrow: Right 11">
            <a:extLst>
              <a:ext uri="{FF2B5EF4-FFF2-40B4-BE49-F238E27FC236}">
                <a16:creationId xmlns:a16="http://schemas.microsoft.com/office/drawing/2014/main" id="{61A44099-42CE-4196-8B5A-E2953407E33C}"/>
              </a:ext>
            </a:extLst>
          </p:cNvPr>
          <p:cNvSpPr/>
          <p:nvPr/>
        </p:nvSpPr>
        <p:spPr>
          <a:xfrm>
            <a:off x="6217993" y="5981894"/>
            <a:ext cx="28013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Lets Manually Approve it!</a:t>
            </a:r>
          </a:p>
        </p:txBody>
      </p:sp>
    </p:spTree>
    <p:extLst>
      <p:ext uri="{BB962C8B-B14F-4D97-AF65-F5344CB8AC3E}">
        <p14:creationId xmlns:p14="http://schemas.microsoft.com/office/powerpoint/2010/main" val="2807512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4FCB-5468-4C35-BB5F-E3E4F52ECB34}"/>
              </a:ext>
            </a:extLst>
          </p:cNvPr>
          <p:cNvSpPr>
            <a:spLocks noGrp="1"/>
          </p:cNvSpPr>
          <p:nvPr>
            <p:ph type="title"/>
          </p:nvPr>
        </p:nvSpPr>
        <p:spPr/>
        <p:txBody>
          <a:bodyPr/>
          <a:lstStyle/>
          <a:p>
            <a:r>
              <a:rPr lang="en-US" dirty="0"/>
              <a:t>Lets Explore our Application in Staging: Not a Web UI Masterpiece – but it works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B9F8D524-4718-4479-968B-BB07C700209B}"/>
              </a:ext>
            </a:extLst>
          </p:cNvPr>
          <p:cNvPicPr>
            <a:picLocks noChangeAspect="1"/>
          </p:cNvPicPr>
          <p:nvPr/>
        </p:nvPicPr>
        <p:blipFill>
          <a:blip r:embed="rId2"/>
          <a:stretch>
            <a:fillRect/>
          </a:stretch>
        </p:blipFill>
        <p:spPr>
          <a:xfrm>
            <a:off x="947819" y="1478943"/>
            <a:ext cx="10275721" cy="4950543"/>
          </a:xfrm>
          <a:prstGeom prst="rect">
            <a:avLst/>
          </a:prstGeom>
        </p:spPr>
      </p:pic>
      <p:sp>
        <p:nvSpPr>
          <p:cNvPr id="6" name="TextBox 5">
            <a:extLst>
              <a:ext uri="{FF2B5EF4-FFF2-40B4-BE49-F238E27FC236}">
                <a16:creationId xmlns:a16="http://schemas.microsoft.com/office/drawing/2014/main" id="{4B8F4E7E-9237-4342-9995-2BEBAF69CF57}"/>
              </a:ext>
            </a:extLst>
          </p:cNvPr>
          <p:cNvSpPr txBox="1"/>
          <p:nvPr/>
        </p:nvSpPr>
        <p:spPr>
          <a:xfrm>
            <a:off x="947818" y="1323975"/>
            <a:ext cx="10275721" cy="381579"/>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In your Browser: http://YOURPUBLICDNSFORSTAGINGEC2INSTANCE.amazonaws.com </a:t>
            </a:r>
          </a:p>
        </p:txBody>
      </p:sp>
    </p:spTree>
    <p:extLst>
      <p:ext uri="{BB962C8B-B14F-4D97-AF65-F5344CB8AC3E}">
        <p14:creationId xmlns:p14="http://schemas.microsoft.com/office/powerpoint/2010/main" val="2111989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EFFA-151E-4838-A45B-91B757ED3920}"/>
              </a:ext>
            </a:extLst>
          </p:cNvPr>
          <p:cNvSpPr>
            <a:spLocks noGrp="1"/>
          </p:cNvSpPr>
          <p:nvPr>
            <p:ph type="title"/>
          </p:nvPr>
        </p:nvSpPr>
        <p:spPr/>
        <p:txBody>
          <a:bodyPr/>
          <a:lstStyle/>
          <a:p>
            <a:r>
              <a:rPr lang="en-US" dirty="0"/>
              <a:t>Explore our Services in Dynatrace: Everything Monitored, Everything Tagged</a:t>
            </a:r>
          </a:p>
        </p:txBody>
      </p:sp>
      <p:pic>
        <p:nvPicPr>
          <p:cNvPr id="7" name="Picture 6">
            <a:extLst>
              <a:ext uri="{FF2B5EF4-FFF2-40B4-BE49-F238E27FC236}">
                <a16:creationId xmlns:a16="http://schemas.microsoft.com/office/drawing/2014/main" id="{69788D01-444A-4A54-ACF8-159E43FEE265}"/>
              </a:ext>
            </a:extLst>
          </p:cNvPr>
          <p:cNvPicPr>
            <a:picLocks noChangeAspect="1"/>
          </p:cNvPicPr>
          <p:nvPr/>
        </p:nvPicPr>
        <p:blipFill>
          <a:blip r:embed="rId2"/>
          <a:stretch>
            <a:fillRect/>
          </a:stretch>
        </p:blipFill>
        <p:spPr>
          <a:xfrm>
            <a:off x="1507038" y="1423283"/>
            <a:ext cx="9157284" cy="4953207"/>
          </a:xfrm>
          <a:prstGeom prst="rect">
            <a:avLst/>
          </a:prstGeom>
        </p:spPr>
      </p:pic>
      <p:sp>
        <p:nvSpPr>
          <p:cNvPr id="8" name="Arrow: Right 7">
            <a:extLst>
              <a:ext uri="{FF2B5EF4-FFF2-40B4-BE49-F238E27FC236}">
                <a16:creationId xmlns:a16="http://schemas.microsoft.com/office/drawing/2014/main" id="{E70A0D76-97C6-42A4-B24A-E1032AFC56E3}"/>
              </a:ext>
            </a:extLst>
          </p:cNvPr>
          <p:cNvSpPr/>
          <p:nvPr/>
        </p:nvSpPr>
        <p:spPr>
          <a:xfrm flipH="1">
            <a:off x="3340137" y="1423283"/>
            <a:ext cx="415603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Default Service Name from </a:t>
            </a:r>
            <a:r>
              <a:rPr lang="en-US" sz="1600" b="1" dirty="0" err="1">
                <a:latin typeface="Calibri Light" charset="0"/>
                <a:ea typeface="Calibri Light" charset="0"/>
                <a:cs typeface="Calibri Light" charset="0"/>
              </a:rPr>
              <a:t>package.json</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320DF0A1-4D96-4F48-8387-FE0F61046CA3}"/>
              </a:ext>
            </a:extLst>
          </p:cNvPr>
          <p:cNvSpPr/>
          <p:nvPr/>
        </p:nvSpPr>
        <p:spPr>
          <a:xfrm flipH="1">
            <a:off x="2842885" y="1848423"/>
            <a:ext cx="299337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Our </a:t>
            </a:r>
            <a:r>
              <a:rPr lang="en-US" sz="1600" b="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tag</a:t>
            </a:r>
          </a:p>
        </p:txBody>
      </p:sp>
      <p:sp>
        <p:nvSpPr>
          <p:cNvPr id="10" name="Arrow: Right 9">
            <a:extLst>
              <a:ext uri="{FF2B5EF4-FFF2-40B4-BE49-F238E27FC236}">
                <a16:creationId xmlns:a16="http://schemas.microsoft.com/office/drawing/2014/main" id="{68A0EA8E-EF94-4D45-A680-6DD81B50B6B0}"/>
              </a:ext>
            </a:extLst>
          </p:cNvPr>
          <p:cNvSpPr/>
          <p:nvPr/>
        </p:nvSpPr>
        <p:spPr>
          <a:xfrm flipH="1">
            <a:off x="7965015" y="4486275"/>
            <a:ext cx="4141259" cy="10060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Our Deployment Event</a:t>
            </a:r>
          </a:p>
          <a:p>
            <a:pPr algn="ctr"/>
            <a:r>
              <a:rPr lang="en-US" sz="1600" b="1" dirty="0">
                <a:latin typeface="Calibri Light" charset="0"/>
                <a:ea typeface="Calibri Light" charset="0"/>
                <a:cs typeface="Calibri Light" charset="0"/>
              </a:rPr>
              <a:t>Crated by </a:t>
            </a:r>
            <a:r>
              <a:rPr lang="en-US" sz="1600" i="1" u="sng" dirty="0" err="1">
                <a:latin typeface="Calibri Light" charset="0"/>
                <a:ea typeface="Calibri Light" charset="0"/>
                <a:cs typeface="Calibri Light" charset="0"/>
              </a:rPr>
              <a:t>pushDynatraceDeploymentEvent</a:t>
            </a:r>
            <a:endParaRPr lang="en-US" sz="1600" b="1" dirty="0">
              <a:latin typeface="Calibri Light" charset="0"/>
              <a:ea typeface="Calibri Light" charset="0"/>
              <a:cs typeface="Calibri Light" charset="0"/>
            </a:endParaRPr>
          </a:p>
        </p:txBody>
      </p:sp>
    </p:spTree>
    <p:extLst>
      <p:ext uri="{BB962C8B-B14F-4D97-AF65-F5344CB8AC3E}">
        <p14:creationId xmlns:p14="http://schemas.microsoft.com/office/powerpoint/2010/main" val="213296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4891-4FE8-489F-BD64-134866448496}"/>
              </a:ext>
            </a:extLst>
          </p:cNvPr>
          <p:cNvSpPr>
            <a:spLocks noGrp="1"/>
          </p:cNvSpPr>
          <p:nvPr>
            <p:ph type="title"/>
          </p:nvPr>
        </p:nvSpPr>
        <p:spPr/>
        <p:txBody>
          <a:bodyPr/>
          <a:lstStyle/>
          <a:p>
            <a:r>
              <a:rPr lang="en-US" dirty="0"/>
              <a:t>Same </a:t>
            </a:r>
            <a:r>
              <a:rPr lang="en-US" dirty="0" err="1"/>
              <a:t>CodeDeploy</a:t>
            </a:r>
            <a:r>
              <a:rPr lang="en-US" dirty="0"/>
              <a:t> scripts used for Staging &amp; Production: We can validate in Dynatrace!</a:t>
            </a:r>
          </a:p>
        </p:txBody>
      </p:sp>
      <p:sp>
        <p:nvSpPr>
          <p:cNvPr id="4" name="Rectangle 3">
            <a:extLst>
              <a:ext uri="{FF2B5EF4-FFF2-40B4-BE49-F238E27FC236}">
                <a16:creationId xmlns:a16="http://schemas.microsoft.com/office/drawing/2014/main" id="{7515C66E-A083-4681-9A89-8B28314EBCBA}"/>
              </a:ext>
            </a:extLst>
          </p:cNvPr>
          <p:cNvSpPr/>
          <p:nvPr/>
        </p:nvSpPr>
        <p:spPr>
          <a:xfrm>
            <a:off x="686056" y="1365411"/>
            <a:ext cx="11257127"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start_server.sh during deployment: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sp>
        <p:nvSpPr>
          <p:cNvPr id="8" name="Rectangle 7">
            <a:extLst>
              <a:ext uri="{FF2B5EF4-FFF2-40B4-BE49-F238E27FC236}">
                <a16:creationId xmlns:a16="http://schemas.microsoft.com/office/drawing/2014/main" id="{C118C5FB-C4AC-4EE7-8BC6-A2EFAB741FF7}"/>
              </a:ext>
            </a:extLst>
          </p:cNvPr>
          <p:cNvSpPr/>
          <p:nvPr/>
        </p:nvSpPr>
        <p:spPr>
          <a:xfrm>
            <a:off x="686055" y="5473577"/>
            <a:ext cx="11257127"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stop_server.sh during cleanup:</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pm2 stop all &amp;&gt; pm2stop.log</a:t>
            </a:r>
          </a:p>
          <a:p>
            <a:r>
              <a:rPr lang="en-US" sz="1400" dirty="0">
                <a:latin typeface="Courier New" panose="02070309020205020404" pitchFamily="49" charset="0"/>
                <a:cs typeface="Courier New" panose="02070309020205020404" pitchFamily="49" charset="0"/>
              </a:rPr>
              <a:t>pm2 delete all &amp;&gt; pm2delete.log</a:t>
            </a:r>
          </a:p>
        </p:txBody>
      </p:sp>
      <p:pic>
        <p:nvPicPr>
          <p:cNvPr id="3" name="Picture 2">
            <a:extLst>
              <a:ext uri="{FF2B5EF4-FFF2-40B4-BE49-F238E27FC236}">
                <a16:creationId xmlns:a16="http://schemas.microsoft.com/office/drawing/2014/main" id="{C5EF70E3-34BA-4C0C-805B-E24EBCB9424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05730" y="2979458"/>
            <a:ext cx="4679950" cy="217771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F2F96E0-DB98-4379-9FF4-5E2E2B6693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46850" y="2992610"/>
            <a:ext cx="4679950" cy="2164560"/>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0D9BA3D2-4663-446C-85F8-451EC71C8322}"/>
              </a:ext>
            </a:extLst>
          </p:cNvPr>
          <p:cNvSpPr/>
          <p:nvPr/>
        </p:nvSpPr>
        <p:spPr>
          <a:xfrm flipH="1">
            <a:off x="2763540" y="3421848"/>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Staging</a:t>
            </a:r>
          </a:p>
        </p:txBody>
      </p:sp>
      <p:sp>
        <p:nvSpPr>
          <p:cNvPr id="9" name="Arrow: Right 8">
            <a:extLst>
              <a:ext uri="{FF2B5EF4-FFF2-40B4-BE49-F238E27FC236}">
                <a16:creationId xmlns:a16="http://schemas.microsoft.com/office/drawing/2014/main" id="{AA612A94-4F60-4E50-8A3B-E9833F7353A6}"/>
              </a:ext>
            </a:extLst>
          </p:cNvPr>
          <p:cNvSpPr/>
          <p:nvPr/>
        </p:nvSpPr>
        <p:spPr>
          <a:xfrm flipH="1">
            <a:off x="8125470" y="3424691"/>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Production</a:t>
            </a:r>
          </a:p>
        </p:txBody>
      </p:sp>
    </p:spTree>
    <p:extLst>
      <p:ext uri="{BB962C8B-B14F-4D97-AF65-F5344CB8AC3E}">
        <p14:creationId xmlns:p14="http://schemas.microsoft.com/office/powerpoint/2010/main" val="99278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BD3B-F4BC-407E-A61E-E9E86C8FBAEA}"/>
              </a:ext>
            </a:extLst>
          </p:cNvPr>
          <p:cNvSpPr>
            <a:spLocks noGrp="1"/>
          </p:cNvSpPr>
          <p:nvPr>
            <p:ph type="title"/>
          </p:nvPr>
        </p:nvSpPr>
        <p:spPr/>
        <p:txBody>
          <a:bodyPr/>
          <a:lstStyle/>
          <a:p>
            <a:r>
              <a:rPr lang="en-US" dirty="0" err="1"/>
              <a:t>CodeDeploy</a:t>
            </a:r>
            <a:r>
              <a:rPr lang="en-US" dirty="0"/>
              <a:t> also used to deploy a “Load Test”: Very Simple – I Know </a:t>
            </a:r>
            <a:r>
              <a:rPr lang="en-US" dirty="0">
                <a:sym typeface="Wingdings" panose="05000000000000000000" pitchFamily="2" charset="2"/>
              </a:rPr>
              <a:t></a:t>
            </a:r>
            <a:endParaRPr lang="en-US" dirty="0"/>
          </a:p>
        </p:txBody>
      </p:sp>
      <p:sp>
        <p:nvSpPr>
          <p:cNvPr id="4" name="Rectangle 3">
            <a:extLst>
              <a:ext uri="{FF2B5EF4-FFF2-40B4-BE49-F238E27FC236}">
                <a16:creationId xmlns:a16="http://schemas.microsoft.com/office/drawing/2014/main" id="{299ADFE7-CF4B-41BB-910C-DCA7FACA9416}"/>
              </a:ext>
            </a:extLst>
          </p:cNvPr>
          <p:cNvSpPr/>
          <p:nvPr/>
        </p:nvSpPr>
        <p:spPr>
          <a:xfrm>
            <a:off x="698499" y="2609281"/>
            <a:ext cx="6242051" cy="169277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l</a:t>
            </a:r>
            <a:r>
              <a:rPr lang="en-US" sz="1400" u="sng" dirty="0">
                <a:solidFill>
                  <a:schemeClr val="lt1"/>
                </a:solidFill>
                <a:latin typeface="Courier New" panose="02070309020205020404" pitchFamily="49" charset="0"/>
                <a:cs typeface="Courier New" panose="02070309020205020404" pitchFamily="49" charset="0"/>
              </a:rPr>
              <a:t>oadtest.sh:</a:t>
            </a:r>
          </a:p>
          <a:p>
            <a:r>
              <a:rPr lang="en-US" sz="1400" dirty="0">
                <a:solidFill>
                  <a:schemeClr val="lt1"/>
                </a:solidFill>
                <a:latin typeface="Courier New" panose="02070309020205020404" pitchFamily="49" charset="0"/>
                <a:cs typeface="Courier New" panose="02070309020205020404" pitchFamily="49" charset="0"/>
              </a:rPr>
              <a:t>while [ ! -f ./endloadtest.txt ];</a:t>
            </a:r>
          </a:p>
          <a:p>
            <a:r>
              <a:rPr lang="en-US" sz="1400" dirty="0">
                <a:solidFill>
                  <a:schemeClr val="lt1"/>
                </a:solidFill>
                <a:latin typeface="Courier New" panose="02070309020205020404" pitchFamily="49" charset="0"/>
                <a:cs typeface="Courier New" panose="02070309020205020404" pitchFamily="49" charset="0"/>
              </a:rPr>
              <a:t>Do</a:t>
            </a:r>
          </a:p>
          <a:p>
            <a:r>
              <a:rPr lang="en-US" sz="1100" dirty="0">
                <a:solidFill>
                  <a:schemeClr val="lt1"/>
                </a:solidFill>
                <a:latin typeface="Courier New" panose="02070309020205020404" pitchFamily="49" charset="0"/>
                <a:cs typeface="Courier New" panose="02070309020205020404" pitchFamily="49" charset="0"/>
              </a:rPr>
              <a:t>  curl -s "http://localhost/" </a:t>
            </a:r>
          </a:p>
          <a:p>
            <a:r>
              <a:rPr lang="en-US" sz="1100" dirty="0">
                <a:solidFill>
                  <a:schemeClr val="lt1"/>
                </a:solidFill>
                <a:latin typeface="Courier New" panose="02070309020205020404" pitchFamily="49" charset="0"/>
                <a:cs typeface="Courier New" panose="02070309020205020404" pitchFamily="49" charset="0"/>
              </a:rPr>
              <a:t>  curl -s "http://localhost/version" </a:t>
            </a:r>
          </a:p>
          <a:p>
            <a:r>
              <a:rPr lang="en-US" sz="1100" dirty="0">
                <a:solidFill>
                  <a:schemeClr val="lt1"/>
                </a:solidFill>
                <a:latin typeface="Courier New" panose="02070309020205020404" pitchFamily="49" charset="0"/>
                <a:cs typeface="Courier New" panose="02070309020205020404" pitchFamily="49" charset="0"/>
              </a:rPr>
              <a:t>  curl -s "http://localhost/api/echo?text=This is from a testing script"</a:t>
            </a:r>
          </a:p>
          <a:p>
            <a:r>
              <a:rPr lang="en-US" sz="1100" dirty="0">
                <a:solidFill>
                  <a:schemeClr val="lt1"/>
                </a:solidFill>
                <a:latin typeface="Courier New" panose="02070309020205020404" pitchFamily="49" charset="0"/>
                <a:cs typeface="Courier New" panose="02070309020205020404" pitchFamily="49" charset="0"/>
              </a:rPr>
              <a:t>  curl -s "http://localhost/api/invoke?url=http://www.dynatrace.com"</a:t>
            </a:r>
          </a:p>
          <a:p>
            <a:r>
              <a:rPr lang="en-US" sz="1400" dirty="0">
                <a:solidFill>
                  <a:schemeClr val="lt1"/>
                </a:solidFill>
                <a:latin typeface="Courier New" panose="02070309020205020404" pitchFamily="49" charset="0"/>
                <a:cs typeface="Courier New" panose="02070309020205020404" pitchFamily="49" charset="0"/>
              </a:rPr>
              <a:t>done;</a:t>
            </a:r>
          </a:p>
        </p:txBody>
      </p:sp>
      <p:sp>
        <p:nvSpPr>
          <p:cNvPr id="5" name="Rectangle 4">
            <a:extLst>
              <a:ext uri="{FF2B5EF4-FFF2-40B4-BE49-F238E27FC236}">
                <a16:creationId xmlns:a16="http://schemas.microsoft.com/office/drawing/2014/main" id="{241818EA-E179-43A9-AFE6-E6654493E910}"/>
              </a:ext>
            </a:extLst>
          </p:cNvPr>
          <p:cNvSpPr/>
          <p:nvPr/>
        </p:nvSpPr>
        <p:spPr>
          <a:xfrm>
            <a:off x="698498" y="1513509"/>
            <a:ext cx="10899453"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tart_loadtest.sh:</a:t>
            </a:r>
          </a:p>
          <a:p>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-f ./endloadtest.txt &amp;&gt; loadtest.log</a:t>
            </a:r>
          </a:p>
          <a:p>
            <a:r>
              <a:rPr lang="en-US" sz="1400" dirty="0" err="1">
                <a:latin typeface="Courier New" panose="02070309020205020404" pitchFamily="49" charset="0"/>
                <a:cs typeface="Courier New" panose="02070309020205020404" pitchFamily="49" charset="0"/>
              </a:rPr>
              <a:t>nohup</a:t>
            </a:r>
            <a:r>
              <a:rPr lang="en-US" sz="1400" dirty="0">
                <a:latin typeface="Courier New" panose="02070309020205020404" pitchFamily="49" charset="0"/>
                <a:cs typeface="Courier New" panose="02070309020205020404" pitchFamily="49" charset="0"/>
              </a:rPr>
              <a:t> ./loadtest.sh &gt;/dev/null 2&gt;&amp;1 &amp;</a:t>
            </a:r>
            <a:endParaRPr lang="en-US" sz="1400" dirty="0">
              <a:solidFill>
                <a:schemeClr val="l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1007B4CA-A730-47E3-8F71-115E34599BE3}"/>
              </a:ext>
            </a:extLst>
          </p:cNvPr>
          <p:cNvSpPr/>
          <p:nvPr/>
        </p:nvSpPr>
        <p:spPr>
          <a:xfrm>
            <a:off x="698498" y="4678401"/>
            <a:ext cx="1089945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top_loadtest.sh:</a:t>
            </a:r>
          </a:p>
          <a:p>
            <a:r>
              <a:rPr lang="en-US" sz="1400" dirty="0">
                <a:latin typeface="Courier New" panose="02070309020205020404" pitchFamily="49" charset="0"/>
                <a:cs typeface="Courier New" panose="02070309020205020404" pitchFamily="49" charset="0"/>
              </a:rPr>
              <a:t>echo "stop test" &gt;&gt; ./endloadtest.txt</a:t>
            </a:r>
          </a:p>
        </p:txBody>
      </p:sp>
      <p:pic>
        <p:nvPicPr>
          <p:cNvPr id="3" name="Picture 2">
            <a:extLst>
              <a:ext uri="{FF2B5EF4-FFF2-40B4-BE49-F238E27FC236}">
                <a16:creationId xmlns:a16="http://schemas.microsoft.com/office/drawing/2014/main" id="{060F8AFD-1EE9-41F3-97FD-4F4FA98DE2C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074467" y="2628522"/>
            <a:ext cx="4491857" cy="1628702"/>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17D3A822-2D52-4F6E-A4B9-189870307EDD}"/>
              </a:ext>
            </a:extLst>
          </p:cNvPr>
          <p:cNvSpPr/>
          <p:nvPr/>
        </p:nvSpPr>
        <p:spPr>
          <a:xfrm flipH="1">
            <a:off x="4411364" y="2514525"/>
            <a:ext cx="2151360" cy="9283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Test Runs until this file exists</a:t>
            </a:r>
          </a:p>
        </p:txBody>
      </p:sp>
    </p:spTree>
    <p:extLst>
      <p:ext uri="{BB962C8B-B14F-4D97-AF65-F5344CB8AC3E}">
        <p14:creationId xmlns:p14="http://schemas.microsoft.com/office/powerpoint/2010/main" val="117873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510" y="2655636"/>
            <a:ext cx="12200510" cy="852262"/>
          </a:xfrm>
        </p:spPr>
        <p:txBody>
          <a:bodyPr/>
          <a:lstStyle/>
          <a:p>
            <a:r>
              <a:rPr lang="en-US" dirty="0"/>
              <a:t>Now lets inject more Dynatrace into the Pipeline</a:t>
            </a:r>
          </a:p>
          <a:p>
            <a:r>
              <a:rPr lang="en-US" dirty="0"/>
              <a:t>#2 Automate Staging Approval through Continuous Performance Validation!</a:t>
            </a:r>
          </a:p>
        </p:txBody>
      </p:sp>
    </p:spTree>
    <p:extLst>
      <p:ext uri="{BB962C8B-B14F-4D97-AF65-F5344CB8AC3E}">
        <p14:creationId xmlns:p14="http://schemas.microsoft.com/office/powerpoint/2010/main" val="152020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asked from you</a:t>
            </a:r>
          </a:p>
        </p:txBody>
      </p:sp>
      <p:sp>
        <p:nvSpPr>
          <p:cNvPr id="3" name="Content Placeholder 2"/>
          <p:cNvSpPr>
            <a:spLocks noGrp="1"/>
          </p:cNvSpPr>
          <p:nvPr>
            <p:ph sz="quarter" idx="12"/>
          </p:nvPr>
        </p:nvSpPr>
        <p:spPr/>
        <p:txBody>
          <a:bodyPr/>
          <a:lstStyle/>
          <a:p>
            <a:pPr marL="0" indent="0">
              <a:buNone/>
            </a:pPr>
            <a:r>
              <a:rPr lang="en-US" sz="1600" b="1" dirty="0"/>
              <a:t>Deploying Applications on AWS</a:t>
            </a:r>
          </a:p>
          <a:p>
            <a:pPr>
              <a:buFont typeface="+mj-lt"/>
              <a:buAutoNum type="arabicPeriod"/>
            </a:pPr>
            <a:r>
              <a:rPr lang="en-US" sz="1200" dirty="0"/>
              <a:t>Have their own AWS Account where you have full privileges or sign up @ </a:t>
            </a:r>
            <a:r>
              <a:rPr lang="en-US" sz="1200" dirty="0">
                <a:hlinkClick r:id="rId2"/>
              </a:rPr>
              <a:t>https://aws.amazon.com/free/</a:t>
            </a:r>
            <a:r>
              <a:rPr lang="en-US" sz="1200" dirty="0"/>
              <a:t>. We will hand out AWS Vouchers</a:t>
            </a:r>
          </a:p>
          <a:p>
            <a:pPr>
              <a:buFont typeface="+mj-lt"/>
              <a:buAutoNum type="arabicPeriod"/>
            </a:pPr>
            <a:r>
              <a:rPr lang="en-US" sz="1200" dirty="0"/>
              <a:t>Install the tools required to remote into a remote Linux machine as explained here: </a:t>
            </a:r>
            <a:r>
              <a:rPr lang="en-US" sz="1200" dirty="0">
                <a:hlinkClick r:id="rId3"/>
              </a:rPr>
              <a:t>https://docs.aws.amazon.com/AWSEC2/latest/UserGuide/AccessingInstances.html</a:t>
            </a:r>
            <a:r>
              <a:rPr lang="en-US" sz="1200" dirty="0"/>
              <a:t>  </a:t>
            </a:r>
          </a:p>
          <a:p>
            <a:pPr>
              <a:buFont typeface="+mj-lt"/>
              <a:buAutoNum type="arabicPeriod"/>
            </a:pPr>
            <a:r>
              <a:rPr lang="en-US" sz="1200" dirty="0"/>
              <a:t>Install and configure the AWS CLI: </a:t>
            </a:r>
            <a:r>
              <a:rPr lang="en-US" sz="1200" dirty="0">
                <a:hlinkClick r:id="rId4"/>
              </a:rPr>
              <a:t>https://docs.aws.amazon.com/cli/latest/userguide/cli-chap-getting-started.html</a:t>
            </a:r>
            <a:r>
              <a:rPr lang="en-US" sz="1200" dirty="0"/>
              <a:t>  </a:t>
            </a:r>
          </a:p>
          <a:p>
            <a:pPr>
              <a:buFont typeface="+mj-lt"/>
              <a:buAutoNum type="arabicPeriod"/>
            </a:pPr>
            <a:r>
              <a:rPr lang="en-US" sz="1200" dirty="0"/>
              <a:t>Install a Git Client and a </a:t>
            </a:r>
            <a:r>
              <a:rPr lang="en-US" sz="1200" dirty="0" err="1"/>
              <a:t>GitShell</a:t>
            </a:r>
            <a:r>
              <a:rPr lang="en-US" sz="1200" dirty="0"/>
              <a:t> for your Windows or Linux laptop</a:t>
            </a:r>
          </a:p>
          <a:p>
            <a:pPr>
              <a:buFont typeface="+mj-lt"/>
              <a:buAutoNum type="arabicPeriod"/>
            </a:pPr>
            <a:r>
              <a:rPr lang="en-US" sz="1200" dirty="0"/>
              <a:t>Make sure you have a good text editor on your machine. We will be editing JSON, YAML and JavaScript files in this exercise </a:t>
            </a:r>
          </a:p>
          <a:p>
            <a:pPr>
              <a:buFont typeface="+mj-lt"/>
              <a:buAutoNum type="arabicPeriod"/>
            </a:pPr>
            <a:r>
              <a:rPr lang="en-US" sz="1200" dirty="0"/>
              <a:t>We need a modern browser to access your AWS Account and a Dynatrace SaaS Tenant that we will provide. We suggest to have the latest version of Chrome installed</a:t>
            </a:r>
          </a:p>
          <a:p>
            <a:pPr>
              <a:buFont typeface="+mj-lt"/>
              <a:buAutoNum type="arabicPeriod"/>
            </a:pPr>
            <a:r>
              <a:rPr lang="en-US" sz="1200" dirty="0"/>
              <a:t>We need a Zip tool as we are zipping up application source code directories and upload it to S3</a:t>
            </a:r>
          </a:p>
          <a:p>
            <a:pPr marL="0" indent="0">
              <a:buNone/>
            </a:pPr>
            <a:r>
              <a:rPr lang="en-US" sz="1600" b="1" dirty="0"/>
              <a:t>Everything we need for our </a:t>
            </a:r>
            <a:r>
              <a:rPr lang="en-US" sz="1600" b="1" dirty="0" err="1"/>
              <a:t>xMatters</a:t>
            </a:r>
            <a:r>
              <a:rPr lang="en-US" sz="1600" b="1" dirty="0"/>
              <a:t> Integration</a:t>
            </a:r>
          </a:p>
          <a:p>
            <a:pPr>
              <a:buFont typeface="+mj-lt"/>
              <a:buAutoNum type="arabicPeriod"/>
            </a:pPr>
            <a:r>
              <a:rPr lang="en-US" sz="1200" dirty="0"/>
              <a:t>Register for an </a:t>
            </a:r>
            <a:r>
              <a:rPr lang="en-US" sz="1200" dirty="0" err="1"/>
              <a:t>xMatters</a:t>
            </a:r>
            <a:r>
              <a:rPr lang="en-US" sz="1200" dirty="0"/>
              <a:t> Free Trial. The </a:t>
            </a:r>
            <a:r>
              <a:rPr lang="en-US" sz="1200" dirty="0" err="1"/>
              <a:t>xMatters</a:t>
            </a:r>
            <a:r>
              <a:rPr lang="en-US" sz="1200" dirty="0"/>
              <a:t> trial will be extended to make sure you can keep using it throughout and after PERFORM: </a:t>
            </a:r>
            <a:r>
              <a:rPr lang="en-US" sz="1200" dirty="0">
                <a:hlinkClick r:id="rId5"/>
              </a:rPr>
              <a:t>https://www.xmatters.com/p1/xmatters-trial-it-standard?utm_campaign=70138000001F018AAC&amp;utm_source=dyna&amp;utm_medium=email&amp;utm_content=xmatters-trial</a:t>
            </a:r>
            <a:endParaRPr lang="en-US" sz="1200" dirty="0"/>
          </a:p>
          <a:p>
            <a:pPr>
              <a:buFont typeface="+mj-lt"/>
              <a:buAutoNum type="arabicPeriod"/>
            </a:pPr>
            <a:r>
              <a:rPr lang="en-US" sz="1200" dirty="0"/>
              <a:t>Download the </a:t>
            </a:r>
            <a:r>
              <a:rPr lang="en-US" sz="1200" dirty="0" err="1"/>
              <a:t>xMatters</a:t>
            </a:r>
            <a:r>
              <a:rPr lang="en-US" sz="1200" dirty="0"/>
              <a:t> / Dynatrace Communication Plan: </a:t>
            </a:r>
            <a:r>
              <a:rPr lang="en-US" sz="1200" dirty="0">
                <a:hlinkClick r:id="rId6"/>
              </a:rPr>
              <a:t>https://github.com/xmatters/xm-labs-dynatrace/raw/master/Dynatrace.zip</a:t>
            </a:r>
            <a:endParaRPr lang="en-US" sz="1200" dirty="0"/>
          </a:p>
          <a:p>
            <a:pPr>
              <a:buFont typeface="+mj-lt"/>
              <a:buAutoNum type="arabicPeriod"/>
            </a:pPr>
            <a:r>
              <a:rPr lang="en-US" sz="1200" dirty="0"/>
              <a:t>Look at the attached slides on </a:t>
            </a:r>
            <a:r>
              <a:rPr lang="en-US" sz="1200" dirty="0" err="1"/>
              <a:t>xMatters</a:t>
            </a:r>
            <a:r>
              <a:rPr lang="en-US" sz="1200" dirty="0"/>
              <a:t>. Follow the instructions as good as you can and make yourself familiar with </a:t>
            </a:r>
            <a:r>
              <a:rPr lang="en-US" sz="1200" dirty="0" err="1"/>
              <a:t>xMatters</a:t>
            </a:r>
            <a:r>
              <a:rPr lang="en-US" sz="1200" dirty="0"/>
              <a:t> and how to configure the integration. We will run through it at the HOTDAY using the Dynatrace SaaS Tenant we assign to you. Making yourself familiar with the steps upfront will speed up the exercise</a:t>
            </a:r>
          </a:p>
        </p:txBody>
      </p:sp>
    </p:spTree>
    <p:extLst>
      <p:ext uri="{BB962C8B-B14F-4D97-AF65-F5344CB8AC3E}">
        <p14:creationId xmlns:p14="http://schemas.microsoft.com/office/powerpoint/2010/main" val="1352566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Production</a:t>
            </a:r>
          </a:p>
        </p:txBody>
      </p:sp>
      <p:pic>
        <p:nvPicPr>
          <p:cNvPr id="4" name="Picture 3">
            <a:extLst>
              <a:ext uri="{FF2B5EF4-FFF2-40B4-BE49-F238E27FC236}">
                <a16:creationId xmlns:a16="http://schemas.microsoft.com/office/drawing/2014/main" id="{CDABFF95-A8ED-4B70-8A15-81914B9D98B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pic>
        <p:nvPicPr>
          <p:cNvPr id="7" name="Picture 6">
            <a:extLst>
              <a:ext uri="{FF2B5EF4-FFF2-40B4-BE49-F238E27FC236}">
                <a16:creationId xmlns:a16="http://schemas.microsoft.com/office/drawing/2014/main" id="{A914BD0D-EFDF-4D5F-99A5-D95CD1E038BF}"/>
              </a:ext>
            </a:extLst>
          </p:cNvPr>
          <p:cNvPicPr>
            <a:picLocks noChangeAspect="1"/>
          </p:cNvPicPr>
          <p:nvPr/>
        </p:nvPicPr>
        <p:blipFill>
          <a:blip r:embed="rId3"/>
          <a:stretch>
            <a:fillRect/>
          </a:stretch>
        </p:blipFill>
        <p:spPr>
          <a:xfrm>
            <a:off x="874245" y="2415485"/>
            <a:ext cx="10894066" cy="3276857"/>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DD2B28A9-127C-4D7E-AD3D-07A89E025431}"/>
              </a:ext>
            </a:extLst>
          </p:cNvPr>
          <p:cNvSpPr/>
          <p:nvPr/>
        </p:nvSpPr>
        <p:spPr>
          <a:xfrm rot="20527552">
            <a:off x="6003924" y="5354248"/>
            <a:ext cx="2755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a:t>
            </a:r>
          </a:p>
        </p:txBody>
      </p:sp>
      <p:sp>
        <p:nvSpPr>
          <p:cNvPr id="11" name="Right Brace 10">
            <a:extLst>
              <a:ext uri="{FF2B5EF4-FFF2-40B4-BE49-F238E27FC236}">
                <a16:creationId xmlns:a16="http://schemas.microsoft.com/office/drawing/2014/main" id="{FF055097-AC27-4C1A-B7BD-9A3DD66314D2}"/>
              </a:ext>
            </a:extLst>
          </p:cNvPr>
          <p:cNvSpPr/>
          <p:nvPr/>
        </p:nvSpPr>
        <p:spPr>
          <a:xfrm rot="16200000">
            <a:off x="6454504" y="1279001"/>
            <a:ext cx="705393" cy="241300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44ADC12-D3EC-42F2-9DCB-6AA21DFB4EEA}"/>
              </a:ext>
            </a:extLst>
          </p:cNvPr>
          <p:cNvSpPr/>
          <p:nvPr/>
        </p:nvSpPr>
        <p:spPr>
          <a:xfrm>
            <a:off x="5748718" y="1608285"/>
            <a:ext cx="21169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30 Minutes after test started!</a:t>
            </a:r>
          </a:p>
        </p:txBody>
      </p:sp>
      <p:sp>
        <p:nvSpPr>
          <p:cNvPr id="15" name="Arrow: Right 14">
            <a:extLst>
              <a:ext uri="{FF2B5EF4-FFF2-40B4-BE49-F238E27FC236}">
                <a16:creationId xmlns:a16="http://schemas.microsoft.com/office/drawing/2014/main" id="{3A059769-4229-482E-B177-912A790E6331}"/>
              </a:ext>
            </a:extLst>
          </p:cNvPr>
          <p:cNvSpPr/>
          <p:nvPr/>
        </p:nvSpPr>
        <p:spPr>
          <a:xfrm flipH="1">
            <a:off x="2605469" y="4934557"/>
            <a:ext cx="2898774"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Environments</a:t>
            </a:r>
            <a:r>
              <a:rPr lang="en-US" sz="1200" dirty="0">
                <a:latin typeface="Calibri Light" charset="0"/>
                <a:ea typeface="Calibri Light" charset="0"/>
                <a:cs typeface="Calibri Light" charset="0"/>
              </a:rPr>
              <a:t>: Staging &amp; Production Tagged Services</a:t>
            </a:r>
          </a:p>
        </p:txBody>
      </p:sp>
    </p:spTree>
    <p:extLst>
      <p:ext uri="{BB962C8B-B14F-4D97-AF65-F5344CB8AC3E}">
        <p14:creationId xmlns:p14="http://schemas.microsoft.com/office/powerpoint/2010/main" val="13126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FA4F2-98EF-44C2-ACAB-DC3878CFA1C8}"/>
              </a:ext>
            </a:extLst>
          </p:cNvPr>
          <p:cNvPicPr>
            <a:picLocks noChangeAspect="1"/>
          </p:cNvPicPr>
          <p:nvPr/>
        </p:nvPicPr>
        <p:blipFill>
          <a:blip r:embed="rId2"/>
          <a:stretch>
            <a:fillRect/>
          </a:stretch>
        </p:blipFill>
        <p:spPr>
          <a:xfrm>
            <a:off x="1243013" y="1804501"/>
            <a:ext cx="10229850" cy="4361004"/>
          </a:xfrm>
          <a:prstGeom prst="rect">
            <a:avLst/>
          </a:prstGeom>
        </p:spPr>
      </p:pic>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Staging Yesterday!</a:t>
            </a:r>
          </a:p>
        </p:txBody>
      </p:sp>
      <p:sp>
        <p:nvSpPr>
          <p:cNvPr id="9" name="Arrow: Right 8">
            <a:extLst>
              <a:ext uri="{FF2B5EF4-FFF2-40B4-BE49-F238E27FC236}">
                <a16:creationId xmlns:a16="http://schemas.microsoft.com/office/drawing/2014/main" id="{AF41DB08-45DC-4C03-9974-8E36A6ADDB65}"/>
              </a:ext>
            </a:extLst>
          </p:cNvPr>
          <p:cNvSpPr/>
          <p:nvPr/>
        </p:nvSpPr>
        <p:spPr>
          <a:xfrm flipH="1">
            <a:off x="4443038" y="1611108"/>
            <a:ext cx="261181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Just Staging vs Staging</a:t>
            </a:r>
          </a:p>
        </p:txBody>
      </p:sp>
      <p:pic>
        <p:nvPicPr>
          <p:cNvPr id="10" name="Picture 9">
            <a:extLst>
              <a:ext uri="{FF2B5EF4-FFF2-40B4-BE49-F238E27FC236}">
                <a16:creationId xmlns:a16="http://schemas.microsoft.com/office/drawing/2014/main" id="{210D4856-0C48-41F2-A019-A28F4AAFBF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sp>
        <p:nvSpPr>
          <p:cNvPr id="12" name="Arrow: Right 11">
            <a:extLst>
              <a:ext uri="{FF2B5EF4-FFF2-40B4-BE49-F238E27FC236}">
                <a16:creationId xmlns:a16="http://schemas.microsoft.com/office/drawing/2014/main" id="{C7C34735-56E2-4D36-B9D0-F6952380A7F0}"/>
              </a:ext>
            </a:extLst>
          </p:cNvPr>
          <p:cNvSpPr/>
          <p:nvPr/>
        </p:nvSpPr>
        <p:spPr>
          <a:xfrm flipH="1">
            <a:off x="7560432" y="1852837"/>
            <a:ext cx="2999615" cy="7933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 Timeframe</a:t>
            </a:r>
            <a:r>
              <a:rPr lang="en-US" sz="1200" dirty="0">
                <a:latin typeface="Calibri Light" charset="0"/>
                <a:ea typeface="Calibri Light" charset="0"/>
                <a:cs typeface="Calibri Light" charset="0"/>
              </a:rPr>
              <a:t>: with 15 Minutes of previous day</a:t>
            </a:r>
          </a:p>
        </p:txBody>
      </p:sp>
      <p:sp>
        <p:nvSpPr>
          <p:cNvPr id="14" name="Arrow: Right 13">
            <a:extLst>
              <a:ext uri="{FF2B5EF4-FFF2-40B4-BE49-F238E27FC236}">
                <a16:creationId xmlns:a16="http://schemas.microsoft.com/office/drawing/2014/main" id="{EFFC219E-EA86-4CF8-880E-7BAE3332465C}"/>
              </a:ext>
            </a:extLst>
          </p:cNvPr>
          <p:cNvSpPr/>
          <p:nvPr/>
        </p:nvSpPr>
        <p:spPr>
          <a:xfrm rot="431144" flipH="1">
            <a:off x="1952014" y="1931929"/>
            <a:ext cx="2082063" cy="71073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First 15 Minutes of Test</a:t>
            </a:r>
          </a:p>
        </p:txBody>
      </p:sp>
      <p:sp>
        <p:nvSpPr>
          <p:cNvPr id="15" name="Arrow: Right 14">
            <a:extLst>
              <a:ext uri="{FF2B5EF4-FFF2-40B4-BE49-F238E27FC236}">
                <a16:creationId xmlns:a16="http://schemas.microsoft.com/office/drawing/2014/main" id="{3EB941B8-DBFE-42B0-8860-BA66F7391155}"/>
              </a:ext>
            </a:extLst>
          </p:cNvPr>
          <p:cNvSpPr/>
          <p:nvPr/>
        </p:nvSpPr>
        <p:spPr>
          <a:xfrm flipH="1">
            <a:off x="7054850" y="5040108"/>
            <a:ext cx="3009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 …</a:t>
            </a:r>
          </a:p>
        </p:txBody>
      </p:sp>
    </p:spTree>
    <p:extLst>
      <p:ext uri="{BB962C8B-B14F-4D97-AF65-F5344CB8AC3E}">
        <p14:creationId xmlns:p14="http://schemas.microsoft.com/office/powerpoint/2010/main" val="342014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48C194-9295-43D5-ADCB-E45B388C8220}"/>
              </a:ext>
            </a:extLst>
          </p:cNvPr>
          <p:cNvSpPr/>
          <p:nvPr/>
        </p:nvSpPr>
        <p:spPr>
          <a:xfrm>
            <a:off x="2618913" y="2888218"/>
            <a:ext cx="7506991" cy="1569660"/>
          </a:xfrm>
          <a:prstGeom prst="rect">
            <a:avLst/>
          </a:prstGeom>
        </p:spPr>
        <p:txBody>
          <a:bodyPr wrap="none">
            <a:spAutoFit/>
          </a:bodyPr>
          <a:lstStyle/>
          <a:p>
            <a:pPr algn="ctr"/>
            <a:r>
              <a:rPr lang="en-US" sz="4800" dirty="0"/>
              <a:t>Manual is boring! </a:t>
            </a:r>
          </a:p>
          <a:p>
            <a:pPr algn="ctr"/>
            <a:r>
              <a:rPr lang="en-US" sz="4800" dirty="0"/>
              <a:t>And – yeah – not automated!</a:t>
            </a:r>
          </a:p>
        </p:txBody>
      </p:sp>
    </p:spTree>
    <p:extLst>
      <p:ext uri="{BB962C8B-B14F-4D97-AF65-F5344CB8AC3E}">
        <p14:creationId xmlns:p14="http://schemas.microsoft.com/office/powerpoint/2010/main" val="832815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01A5-5B53-47E8-BAA2-BDC79C2C4555}"/>
              </a:ext>
            </a:extLst>
          </p:cNvPr>
          <p:cNvSpPr>
            <a:spLocks noGrp="1"/>
          </p:cNvSpPr>
          <p:nvPr>
            <p:ph type="title"/>
          </p:nvPr>
        </p:nvSpPr>
        <p:spPr/>
        <p:txBody>
          <a:bodyPr/>
          <a:lstStyle/>
          <a:p>
            <a:r>
              <a:rPr lang="en-US" dirty="0"/>
              <a:t>Continuous Performance: Inspired by Dynatrace Performance Architect Team</a:t>
            </a:r>
          </a:p>
        </p:txBody>
      </p:sp>
      <p:pic>
        <p:nvPicPr>
          <p:cNvPr id="12" name="Picture 11">
            <a:extLst>
              <a:ext uri="{FF2B5EF4-FFF2-40B4-BE49-F238E27FC236}">
                <a16:creationId xmlns:a16="http://schemas.microsoft.com/office/drawing/2014/main" id="{C371DCA3-28E1-41A9-9D12-F406296419E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1521" y="1270561"/>
            <a:ext cx="7122633" cy="2806485"/>
          </a:xfrm>
          <a:prstGeom prst="rect">
            <a:avLst/>
          </a:prstGeom>
          <a:ln>
            <a:noFill/>
          </a:ln>
          <a:effectLst>
            <a:outerShdw blurRad="292100" dist="139700" dir="2700000" algn="tl" rotWithShape="0">
              <a:srgbClr val="333333">
                <a:alpha val="65000"/>
              </a:srgbClr>
            </a:outerShdw>
          </a:effectLst>
        </p:spPr>
      </p:pic>
      <p:sp>
        <p:nvSpPr>
          <p:cNvPr id="13" name="Rectangular Callout 6">
            <a:extLst>
              <a:ext uri="{FF2B5EF4-FFF2-40B4-BE49-F238E27FC236}">
                <a16:creationId xmlns:a16="http://schemas.microsoft.com/office/drawing/2014/main" id="{CE63197D-A065-4A61-9063-0B5A129E1432}"/>
              </a:ext>
            </a:extLst>
          </p:cNvPr>
          <p:cNvSpPr/>
          <p:nvPr/>
        </p:nvSpPr>
        <p:spPr>
          <a:xfrm>
            <a:off x="644052" y="1724790"/>
            <a:ext cx="2641520" cy="625793"/>
          </a:xfrm>
          <a:prstGeom prst="wedgeRectCallout">
            <a:avLst>
              <a:gd name="adj1" fmla="val 16228"/>
              <a:gd name="adj2" fmla="val 111881"/>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1219170">
              <a:defRPr/>
            </a:pPr>
            <a:r>
              <a:rPr lang="en-US" b="1" i="1" kern="0" dirty="0">
                <a:solidFill>
                  <a:prstClr val="black"/>
                </a:solidFill>
                <a:latin typeface="Calibri" panose="020F0502020204030204"/>
              </a:rPr>
              <a:t>“Performance Signature”</a:t>
            </a:r>
            <a:r>
              <a:rPr lang="en-US" kern="0" dirty="0">
                <a:solidFill>
                  <a:prstClr val="black"/>
                </a:solidFill>
                <a:latin typeface="Calibri" panose="020F0502020204030204"/>
              </a:rPr>
              <a:t> for Build Nov 16</a:t>
            </a:r>
          </a:p>
        </p:txBody>
      </p:sp>
      <p:sp>
        <p:nvSpPr>
          <p:cNvPr id="14" name="Rectangular Callout 7">
            <a:extLst>
              <a:ext uri="{FF2B5EF4-FFF2-40B4-BE49-F238E27FC236}">
                <a16:creationId xmlns:a16="http://schemas.microsoft.com/office/drawing/2014/main" id="{68A75335-8958-48BA-86B8-B4B4C58CE7E9}"/>
              </a:ext>
            </a:extLst>
          </p:cNvPr>
          <p:cNvSpPr/>
          <p:nvPr/>
        </p:nvSpPr>
        <p:spPr>
          <a:xfrm>
            <a:off x="3398103" y="1724791"/>
            <a:ext cx="2641520" cy="625793"/>
          </a:xfrm>
          <a:prstGeom prst="wedgeRectCallout">
            <a:avLst>
              <a:gd name="adj1" fmla="val -21415"/>
              <a:gd name="adj2" fmla="val 96042"/>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Build Nov 17</a:t>
            </a:r>
          </a:p>
        </p:txBody>
      </p:sp>
      <p:sp>
        <p:nvSpPr>
          <p:cNvPr id="15" name="Left Brace 14">
            <a:extLst>
              <a:ext uri="{FF2B5EF4-FFF2-40B4-BE49-F238E27FC236}">
                <a16:creationId xmlns:a16="http://schemas.microsoft.com/office/drawing/2014/main" id="{6608D0DB-8859-4B96-B569-8B12C74FEE4F}"/>
              </a:ext>
            </a:extLst>
          </p:cNvPr>
          <p:cNvSpPr/>
          <p:nvPr/>
        </p:nvSpPr>
        <p:spPr>
          <a:xfrm rot="16200000" flipH="1">
            <a:off x="2230346" y="2530519"/>
            <a:ext cx="302986" cy="786344"/>
          </a:xfrm>
          <a:prstGeom prst="leftBrace">
            <a:avLst>
              <a:gd name="adj1" fmla="val 8333"/>
              <a:gd name="adj2" fmla="val 49885"/>
            </a:avLst>
          </a:prstGeom>
          <a:noFill/>
          <a:ln w="44450" cap="flat" cmpd="sng" algn="ctr">
            <a:solidFill>
              <a:schemeClr val="accent3"/>
            </a:solidFill>
            <a:prstDash val="sysDot"/>
            <a:miter lim="800000"/>
          </a:ln>
          <a:effectLst/>
        </p:spPr>
        <p:txBody>
          <a:bodyPr rtlCol="0" anchor="ctr"/>
          <a:lstStyle/>
          <a:p>
            <a:pPr algn="ctr" defTabSz="1219170">
              <a:defRPr/>
            </a:pPr>
            <a:endParaRPr lang="en-US" sz="2400" kern="0">
              <a:solidFill>
                <a:prstClr val="black"/>
              </a:solidFill>
              <a:latin typeface="Calibri" panose="020F0502020204030204"/>
            </a:endParaRPr>
          </a:p>
        </p:txBody>
      </p:sp>
      <p:sp>
        <p:nvSpPr>
          <p:cNvPr id="16" name="Left Brace 15">
            <a:extLst>
              <a:ext uri="{FF2B5EF4-FFF2-40B4-BE49-F238E27FC236}">
                <a16:creationId xmlns:a16="http://schemas.microsoft.com/office/drawing/2014/main" id="{AFE028F3-49CC-4B47-B65B-1D4148BDA6BF}"/>
              </a:ext>
            </a:extLst>
          </p:cNvPr>
          <p:cNvSpPr/>
          <p:nvPr/>
        </p:nvSpPr>
        <p:spPr>
          <a:xfrm rot="16200000" flipH="1">
            <a:off x="4029749" y="2394447"/>
            <a:ext cx="261301" cy="797187"/>
          </a:xfrm>
          <a:prstGeom prst="leftBrace">
            <a:avLst>
              <a:gd name="adj1" fmla="val 8333"/>
              <a:gd name="adj2" fmla="val 49402"/>
            </a:avLst>
          </a:prstGeom>
          <a:noFill/>
          <a:ln w="44450" cap="flat" cmpd="sng" algn="ctr">
            <a:solidFill>
              <a:schemeClr val="accent5"/>
            </a:solidFill>
            <a:prstDash val="sysDot"/>
            <a:miter lim="800000"/>
          </a:ln>
          <a:effectLst/>
        </p:spPr>
        <p:txBody>
          <a:bodyPr rtlCol="0" anchor="ctr"/>
          <a:lstStyle/>
          <a:p>
            <a:pPr algn="ctr" defTabSz="1219170"/>
            <a:endParaRPr lang="en-US" sz="2400" kern="0">
              <a:solidFill>
                <a:prstClr val="black"/>
              </a:solidFill>
              <a:latin typeface="Calibri" panose="020F0502020204030204"/>
            </a:endParaRPr>
          </a:p>
        </p:txBody>
      </p:sp>
      <p:pic>
        <p:nvPicPr>
          <p:cNvPr id="20" name="Picture 19">
            <a:extLst>
              <a:ext uri="{FF2B5EF4-FFF2-40B4-BE49-F238E27FC236}">
                <a16:creationId xmlns:a16="http://schemas.microsoft.com/office/drawing/2014/main" id="{9A81B4E8-836A-40CE-B595-F5F31B1D0750}"/>
              </a:ext>
            </a:extLst>
          </p:cNvPr>
          <p:cNvPicPr>
            <a:picLocks noChangeAspect="1"/>
          </p:cNvPicPr>
          <p:nvPr/>
        </p:nvPicPr>
        <p:blipFill>
          <a:blip r:embed="rId3"/>
          <a:stretch>
            <a:fillRect/>
          </a:stretch>
        </p:blipFill>
        <p:spPr>
          <a:xfrm>
            <a:off x="2310277" y="2729064"/>
            <a:ext cx="9615777" cy="3835265"/>
          </a:xfrm>
          <a:prstGeom prst="rect">
            <a:avLst/>
          </a:prstGeom>
          <a:ln>
            <a:noFill/>
          </a:ln>
          <a:effectLst>
            <a:outerShdw blurRad="292100" dist="139700" dir="2700000" algn="tl" rotWithShape="0">
              <a:srgbClr val="333333">
                <a:alpha val="65000"/>
              </a:srgbClr>
            </a:outerShdw>
          </a:effectLst>
        </p:spPr>
      </p:pic>
      <p:sp>
        <p:nvSpPr>
          <p:cNvPr id="21" name="Rectangular Callout 7">
            <a:extLst>
              <a:ext uri="{FF2B5EF4-FFF2-40B4-BE49-F238E27FC236}">
                <a16:creationId xmlns:a16="http://schemas.microsoft.com/office/drawing/2014/main" id="{680443BA-50AD-4680-90E5-0C5FBB1C76DC}"/>
              </a:ext>
            </a:extLst>
          </p:cNvPr>
          <p:cNvSpPr/>
          <p:nvPr/>
        </p:nvSpPr>
        <p:spPr>
          <a:xfrm>
            <a:off x="8694997" y="1720254"/>
            <a:ext cx="2641520" cy="625793"/>
          </a:xfrm>
          <a:prstGeom prst="wedgeRectCallout">
            <a:avLst>
              <a:gd name="adj1" fmla="val -21415"/>
              <a:gd name="adj2" fmla="val 10112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every Build</a:t>
            </a:r>
          </a:p>
        </p:txBody>
      </p:sp>
      <p:sp>
        <p:nvSpPr>
          <p:cNvPr id="22" name="Rectangle 21">
            <a:extLst>
              <a:ext uri="{FF2B5EF4-FFF2-40B4-BE49-F238E27FC236}">
                <a16:creationId xmlns:a16="http://schemas.microsoft.com/office/drawing/2014/main" id="{A1A6E268-8EF4-42BA-AF65-C3AF39C4EF97}"/>
              </a:ext>
            </a:extLst>
          </p:cNvPr>
          <p:cNvSpPr/>
          <p:nvPr/>
        </p:nvSpPr>
        <p:spPr>
          <a:xfrm>
            <a:off x="9179325" y="2698961"/>
            <a:ext cx="529218" cy="3927539"/>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Rectangular Callout 7">
            <a:extLst>
              <a:ext uri="{FF2B5EF4-FFF2-40B4-BE49-F238E27FC236}">
                <a16:creationId xmlns:a16="http://schemas.microsoft.com/office/drawing/2014/main" id="{A5B6331E-358C-446B-B9EE-250AD513655A}"/>
              </a:ext>
            </a:extLst>
          </p:cNvPr>
          <p:cNvSpPr/>
          <p:nvPr/>
        </p:nvSpPr>
        <p:spPr>
          <a:xfrm>
            <a:off x="176924" y="4446656"/>
            <a:ext cx="2133353" cy="915587"/>
          </a:xfrm>
          <a:prstGeom prst="wedgeRectCallout">
            <a:avLst>
              <a:gd name="adj1" fmla="val 82572"/>
              <a:gd name="adj2" fmla="val -2700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“Multiple Metrics” </a:t>
            </a:r>
            <a:r>
              <a:rPr lang="en-US" kern="0" dirty="0">
                <a:solidFill>
                  <a:prstClr val="black"/>
                </a:solidFill>
                <a:latin typeface="Calibri" panose="020F0502020204030204"/>
              </a:rPr>
              <a:t>compared to </a:t>
            </a:r>
            <a:r>
              <a:rPr lang="en-US" kern="0" dirty="0" err="1">
                <a:solidFill>
                  <a:prstClr val="black"/>
                </a:solidFill>
                <a:latin typeface="Calibri" panose="020F0502020204030204"/>
              </a:rPr>
              <a:t>prev</a:t>
            </a:r>
            <a:r>
              <a:rPr lang="en-US" kern="0" dirty="0">
                <a:solidFill>
                  <a:prstClr val="black"/>
                </a:solidFill>
                <a:latin typeface="Calibri" panose="020F0502020204030204"/>
              </a:rPr>
              <a:t> Timeframe </a:t>
            </a:r>
          </a:p>
        </p:txBody>
      </p:sp>
      <p:sp>
        <p:nvSpPr>
          <p:cNvPr id="24" name="Rectangular Callout 7">
            <a:extLst>
              <a:ext uri="{FF2B5EF4-FFF2-40B4-BE49-F238E27FC236}">
                <a16:creationId xmlns:a16="http://schemas.microsoft.com/office/drawing/2014/main" id="{EAE7FEEA-9259-4BFE-AE62-637F633BDC93}"/>
              </a:ext>
            </a:extLst>
          </p:cNvPr>
          <p:cNvSpPr/>
          <p:nvPr/>
        </p:nvSpPr>
        <p:spPr>
          <a:xfrm>
            <a:off x="800571" y="6111295"/>
            <a:ext cx="3019411" cy="570793"/>
          </a:xfrm>
          <a:prstGeom prst="wedgeRectCallout">
            <a:avLst>
              <a:gd name="adj1" fmla="val 66942"/>
              <a:gd name="adj2" fmla="val 1119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Simple Regression Detection </a:t>
            </a:r>
          </a:p>
          <a:p>
            <a:pPr algn="ctr" defTabSz="1219170">
              <a:defRPr/>
            </a:pPr>
            <a:r>
              <a:rPr lang="en-US" kern="0" dirty="0">
                <a:solidFill>
                  <a:prstClr val="black"/>
                </a:solidFill>
                <a:latin typeface="Calibri" panose="020F0502020204030204"/>
              </a:rPr>
              <a:t>per Metric</a:t>
            </a:r>
          </a:p>
        </p:txBody>
      </p:sp>
    </p:spTree>
    <p:extLst>
      <p:ext uri="{BB962C8B-B14F-4D97-AF65-F5344CB8AC3E}">
        <p14:creationId xmlns:p14="http://schemas.microsoft.com/office/powerpoint/2010/main" val="32911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19099"/>
            <a:ext cx="10774365" cy="668960"/>
          </a:xfrm>
        </p:spPr>
        <p:txBody>
          <a:bodyPr/>
          <a:lstStyle/>
          <a:p>
            <a:r>
              <a:rPr lang="en-US" dirty="0"/>
              <a:t>“</a:t>
            </a:r>
            <a:r>
              <a:rPr lang="en-US" dirty="0" err="1"/>
              <a:t>Monspec</a:t>
            </a:r>
            <a:r>
              <a:rPr lang="en-US" dirty="0"/>
              <a:t>”: Performance Signature as Code for Continuous Performance Validation</a:t>
            </a:r>
          </a:p>
        </p:txBody>
      </p:sp>
      <p:sp>
        <p:nvSpPr>
          <p:cNvPr id="4" name="Rectangle 3">
            <a:extLst>
              <a:ext uri="{FF2B5EF4-FFF2-40B4-BE49-F238E27FC236}">
                <a16:creationId xmlns:a16="http://schemas.microsoft.com/office/drawing/2014/main" id="{51C5D192-5C15-42EF-9CCF-E2325FA5E82A}"/>
              </a:ext>
            </a:extLst>
          </p:cNvPr>
          <p:cNvSpPr/>
          <p:nvPr/>
        </p:nvSpPr>
        <p:spPr>
          <a:xfrm>
            <a:off x="712901" y="1017953"/>
            <a:ext cx="2116963" cy="457928"/>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Entity</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SampleJSonService</a:t>
            </a:r>
            <a:endParaRPr lang="en-US" sz="1400" dirty="0">
              <a:latin typeface="Calibri Light" charset="0"/>
              <a:ea typeface="Calibri Light" charset="0"/>
              <a:cs typeface="Calibri Light" charset="0"/>
            </a:endParaRPr>
          </a:p>
        </p:txBody>
      </p:sp>
      <p:sp>
        <p:nvSpPr>
          <p:cNvPr id="5" name="Rectangle 4">
            <a:extLst>
              <a:ext uri="{FF2B5EF4-FFF2-40B4-BE49-F238E27FC236}">
                <a16:creationId xmlns:a16="http://schemas.microsoft.com/office/drawing/2014/main" id="{52893992-2F8F-489F-B13F-64F475D0ADE7}"/>
              </a:ext>
            </a:extLst>
          </p:cNvPr>
          <p:cNvSpPr/>
          <p:nvPr/>
        </p:nvSpPr>
        <p:spPr>
          <a:xfrm>
            <a:off x="1325147" y="1553524"/>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DeploymentGroup:Staging</a:t>
            </a:r>
            <a:endParaRPr lang="en-US" sz="1200" i="1" dirty="0">
              <a:latin typeface="Calibri Light" charset="0"/>
              <a:ea typeface="Calibri Light" charset="0"/>
              <a:cs typeface="Calibri Light" charset="0"/>
            </a:endParaRPr>
          </a:p>
        </p:txBody>
      </p:sp>
      <p:sp>
        <p:nvSpPr>
          <p:cNvPr id="6" name="Rectangle 5">
            <a:extLst>
              <a:ext uri="{FF2B5EF4-FFF2-40B4-BE49-F238E27FC236}">
                <a16:creationId xmlns:a16="http://schemas.microsoft.com/office/drawing/2014/main" id="{1DE63BF1-804F-4AC6-8F59-21077ADEAFCE}"/>
              </a:ext>
            </a:extLst>
          </p:cNvPr>
          <p:cNvSpPr/>
          <p:nvPr/>
        </p:nvSpPr>
        <p:spPr>
          <a:xfrm>
            <a:off x="3953392" y="1562865"/>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DeploymentGroup:Production</a:t>
            </a:r>
            <a:endParaRPr lang="en-US" sz="1200" i="1" dirty="0">
              <a:latin typeface="Calibri Light" charset="0"/>
              <a:ea typeface="Calibri Light" charset="0"/>
              <a:cs typeface="Calibri Light" charset="0"/>
            </a:endParaRPr>
          </a:p>
        </p:txBody>
      </p:sp>
      <p:sp>
        <p:nvSpPr>
          <p:cNvPr id="7" name="Rectangle 6">
            <a:extLst>
              <a:ext uri="{FF2B5EF4-FFF2-40B4-BE49-F238E27FC236}">
                <a16:creationId xmlns:a16="http://schemas.microsoft.com/office/drawing/2014/main" id="{6FFDAF34-D4D0-4816-BFD0-5E51DC5197E1}"/>
              </a:ext>
            </a:extLst>
          </p:cNvPr>
          <p:cNvSpPr/>
          <p:nvPr/>
        </p:nvSpPr>
        <p:spPr>
          <a:xfrm>
            <a:off x="1325147" y="2593859"/>
            <a:ext cx="2396363" cy="65442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StagingToProduction</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p>
          <a:p>
            <a:pPr algn="ctr"/>
            <a:r>
              <a:rPr lang="en-US" sz="1200" i="1" dirty="0">
                <a:latin typeface="Calibri Light" charset="0"/>
                <a:ea typeface="Calibri Light" charset="0"/>
                <a:cs typeface="Calibri Light" charset="0"/>
              </a:rPr>
              <a:t>Factor: Staging = </a:t>
            </a:r>
            <a:r>
              <a:rPr lang="en-US" sz="1200" b="1" i="1" dirty="0">
                <a:latin typeface="Calibri Light" charset="0"/>
                <a:ea typeface="Calibri Light" charset="0"/>
                <a:cs typeface="Calibri Light" charset="0"/>
              </a:rPr>
              <a:t>10%</a:t>
            </a:r>
            <a:r>
              <a:rPr lang="en-US" sz="1200" i="1" dirty="0">
                <a:latin typeface="Calibri Light" charset="0"/>
                <a:ea typeface="Calibri Light" charset="0"/>
                <a:cs typeface="Calibri Light" charset="0"/>
              </a:rPr>
              <a:t> Slower</a:t>
            </a:r>
          </a:p>
        </p:txBody>
      </p:sp>
      <p:sp>
        <p:nvSpPr>
          <p:cNvPr id="8" name="Rectangle 7">
            <a:extLst>
              <a:ext uri="{FF2B5EF4-FFF2-40B4-BE49-F238E27FC236}">
                <a16:creationId xmlns:a16="http://schemas.microsoft.com/office/drawing/2014/main" id="{B41FF2EC-EAE4-4059-9C5F-D9D7F7553C29}"/>
              </a:ext>
            </a:extLst>
          </p:cNvPr>
          <p:cNvSpPr/>
          <p:nvPr/>
        </p:nvSpPr>
        <p:spPr>
          <a:xfrm>
            <a:off x="3953392"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10%,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9" name="Rectangle 8">
            <a:extLst>
              <a:ext uri="{FF2B5EF4-FFF2-40B4-BE49-F238E27FC236}">
                <a16:creationId xmlns:a16="http://schemas.microsoft.com/office/drawing/2014/main" id="{9D204BA7-AD0C-413B-BE4A-2FE967AE60F1}"/>
              </a:ext>
            </a:extLst>
          </p:cNvPr>
          <p:cNvSpPr/>
          <p:nvPr/>
        </p:nvSpPr>
        <p:spPr>
          <a:xfrm>
            <a:off x="6581636"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StagingToStagingLastHour</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3600s</a:t>
            </a:r>
          </a:p>
        </p:txBody>
      </p:sp>
      <p:sp>
        <p:nvSpPr>
          <p:cNvPr id="10" name="Rectangle 9">
            <a:extLst>
              <a:ext uri="{FF2B5EF4-FFF2-40B4-BE49-F238E27FC236}">
                <a16:creationId xmlns:a16="http://schemas.microsoft.com/office/drawing/2014/main" id="{EFF6442E-0BE7-4C1B-92B1-58AA30C42DB0}"/>
              </a:ext>
            </a:extLst>
          </p:cNvPr>
          <p:cNvSpPr/>
          <p:nvPr/>
        </p:nvSpPr>
        <p:spPr>
          <a:xfrm>
            <a:off x="9209880"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StageToStageYesterday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11" name="Rectangle 10">
            <a:extLst>
              <a:ext uri="{FF2B5EF4-FFF2-40B4-BE49-F238E27FC236}">
                <a16:creationId xmlns:a16="http://schemas.microsoft.com/office/drawing/2014/main" id="{4F5B5314-2525-4FC6-9A10-C7DE2616D74D}"/>
              </a:ext>
            </a:extLst>
          </p:cNvPr>
          <p:cNvSpPr/>
          <p:nvPr/>
        </p:nvSpPr>
        <p:spPr>
          <a:xfrm>
            <a:off x="1325147"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3" name="Rectangle 12">
            <a:extLst>
              <a:ext uri="{FF2B5EF4-FFF2-40B4-BE49-F238E27FC236}">
                <a16:creationId xmlns:a16="http://schemas.microsoft.com/office/drawing/2014/main" id="{D34920DA-3728-4E25-A7A1-7B246242F077}"/>
              </a:ext>
            </a:extLst>
          </p:cNvPr>
          <p:cNvSpPr/>
          <p:nvPr/>
        </p:nvSpPr>
        <p:spPr>
          <a:xfrm>
            <a:off x="3953392"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(Max) &lt; 10s</a:t>
            </a:r>
          </a:p>
        </p:txBody>
      </p:sp>
      <p:sp>
        <p:nvSpPr>
          <p:cNvPr id="14" name="Rectangle 13">
            <a:extLst>
              <a:ext uri="{FF2B5EF4-FFF2-40B4-BE49-F238E27FC236}">
                <a16:creationId xmlns:a16="http://schemas.microsoft.com/office/drawing/2014/main" id="{27C90295-1333-4120-9185-8DE83BFD4EC9}"/>
              </a:ext>
            </a:extLst>
          </p:cNvPr>
          <p:cNvSpPr/>
          <p:nvPr/>
        </p:nvSpPr>
        <p:spPr>
          <a:xfrm>
            <a:off x="6581636"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FailureRate</a:t>
            </a:r>
            <a:r>
              <a:rPr lang="en-US" sz="1200" dirty="0">
                <a:latin typeface="Calibri Light" charset="0"/>
                <a:ea typeface="Calibri Light" charset="0"/>
                <a:cs typeface="Calibri Light" charset="0"/>
              </a:rPr>
              <a:t>(</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5" name="Rectangle 14">
            <a:extLst>
              <a:ext uri="{FF2B5EF4-FFF2-40B4-BE49-F238E27FC236}">
                <a16:creationId xmlns:a16="http://schemas.microsoft.com/office/drawing/2014/main" id="{00E1038C-3848-4584-AB84-ED44599E4C12}"/>
              </a:ext>
            </a:extLst>
          </p:cNvPr>
          <p:cNvSpPr/>
          <p:nvPr/>
        </p:nvSpPr>
        <p:spPr>
          <a:xfrm>
            <a:off x="9209880"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ResponseCount</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90% Less vs Production</a:t>
            </a:r>
          </a:p>
        </p:txBody>
      </p:sp>
      <p:pic>
        <p:nvPicPr>
          <p:cNvPr id="17" name="Picture 16">
            <a:extLst>
              <a:ext uri="{FF2B5EF4-FFF2-40B4-BE49-F238E27FC236}">
                <a16:creationId xmlns:a16="http://schemas.microsoft.com/office/drawing/2014/main" id="{CB6E8843-D4C0-462D-924F-137E541F7643}"/>
              </a:ext>
            </a:extLst>
          </p:cNvPr>
          <p:cNvPicPr>
            <a:picLocks noChangeAspect="1"/>
          </p:cNvPicPr>
          <p:nvPr/>
        </p:nvPicPr>
        <p:blipFill>
          <a:blip r:embed="rId3"/>
          <a:stretch>
            <a:fillRect/>
          </a:stretch>
        </p:blipFill>
        <p:spPr>
          <a:xfrm>
            <a:off x="712901" y="4112644"/>
            <a:ext cx="3111680" cy="2692948"/>
          </a:xfrm>
          <a:prstGeom prst="rect">
            <a:avLst/>
          </a:prstGeom>
        </p:spPr>
      </p:pic>
      <p:pic>
        <p:nvPicPr>
          <p:cNvPr id="18" name="Picture 17">
            <a:extLst>
              <a:ext uri="{FF2B5EF4-FFF2-40B4-BE49-F238E27FC236}">
                <a16:creationId xmlns:a16="http://schemas.microsoft.com/office/drawing/2014/main" id="{0F905DDC-D956-4A1B-9627-5844DBD797F4}"/>
              </a:ext>
            </a:extLst>
          </p:cNvPr>
          <p:cNvPicPr>
            <a:picLocks noChangeAspect="1"/>
          </p:cNvPicPr>
          <p:nvPr/>
        </p:nvPicPr>
        <p:blipFill>
          <a:blip r:embed="rId4"/>
          <a:stretch>
            <a:fillRect/>
          </a:stretch>
        </p:blipFill>
        <p:spPr>
          <a:xfrm>
            <a:off x="4181964" y="4112644"/>
            <a:ext cx="3062569" cy="2692948"/>
          </a:xfrm>
          <a:prstGeom prst="rect">
            <a:avLst/>
          </a:prstGeom>
        </p:spPr>
      </p:pic>
      <p:sp>
        <p:nvSpPr>
          <p:cNvPr id="32" name="Rectangle 31">
            <a:extLst>
              <a:ext uri="{FF2B5EF4-FFF2-40B4-BE49-F238E27FC236}">
                <a16:creationId xmlns:a16="http://schemas.microsoft.com/office/drawing/2014/main" id="{996CF84C-0D28-439A-BDEB-DBC93B5BE675}"/>
              </a:ext>
            </a:extLst>
          </p:cNvPr>
          <p:cNvSpPr/>
          <p:nvPr/>
        </p:nvSpPr>
        <p:spPr>
          <a:xfrm>
            <a:off x="712901" y="3902062"/>
            <a:ext cx="3111680"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endParaRPr lang="en-US" sz="1200" i="1"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7725DE64-42BB-4CB1-A783-912EC1C32145}"/>
              </a:ext>
            </a:extLst>
          </p:cNvPr>
          <p:cNvSpPr/>
          <p:nvPr/>
        </p:nvSpPr>
        <p:spPr>
          <a:xfrm>
            <a:off x="4181667" y="3902062"/>
            <a:ext cx="3062866"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endParaRPr lang="en-US" sz="1200" i="1"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98AF9786-0A8B-4E3A-9703-02658AEFBFD0}"/>
              </a:ext>
            </a:extLst>
          </p:cNvPr>
          <p:cNvSpPr/>
          <p:nvPr/>
        </p:nvSpPr>
        <p:spPr>
          <a:xfrm>
            <a:off x="779249" y="5801301"/>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0B19082A-0EEA-4DDC-9FF4-F3A167E2C780}"/>
              </a:ext>
            </a:extLst>
          </p:cNvPr>
          <p:cNvSpPr/>
          <p:nvPr/>
        </p:nvSpPr>
        <p:spPr>
          <a:xfrm>
            <a:off x="4197866" y="5785077"/>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TextBox 35">
            <a:extLst>
              <a:ext uri="{FF2B5EF4-FFF2-40B4-BE49-F238E27FC236}">
                <a16:creationId xmlns:a16="http://schemas.microsoft.com/office/drawing/2014/main" id="{47430E42-9196-4ED4-92B0-17C4DD76CA20}"/>
              </a:ext>
            </a:extLst>
          </p:cNvPr>
          <p:cNvSpPr txBox="1"/>
          <p:nvPr/>
        </p:nvSpPr>
        <p:spPr>
          <a:xfrm>
            <a:off x="7609403" y="3569103"/>
            <a:ext cx="399684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Source (Staging):     1.64ms</a:t>
            </a:r>
          </a:p>
        </p:txBody>
      </p:sp>
      <p:sp>
        <p:nvSpPr>
          <p:cNvPr id="37" name="TextBox 36">
            <a:extLst>
              <a:ext uri="{FF2B5EF4-FFF2-40B4-BE49-F238E27FC236}">
                <a16:creationId xmlns:a16="http://schemas.microsoft.com/office/drawing/2014/main" id="{2CDC14A5-4DFA-4A36-8403-2488AC334DC6}"/>
              </a:ext>
            </a:extLst>
          </p:cNvPr>
          <p:cNvSpPr txBox="1"/>
          <p:nvPr/>
        </p:nvSpPr>
        <p:spPr>
          <a:xfrm>
            <a:off x="7609403" y="4053614"/>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Compare (Production): 1.41ms</a:t>
            </a:r>
          </a:p>
        </p:txBody>
      </p:sp>
      <p:sp>
        <p:nvSpPr>
          <p:cNvPr id="38" name="TextBox 37">
            <a:extLst>
              <a:ext uri="{FF2B5EF4-FFF2-40B4-BE49-F238E27FC236}">
                <a16:creationId xmlns:a16="http://schemas.microsoft.com/office/drawing/2014/main" id="{B22A8C8F-44BA-47BD-A305-CA4DD776FD73}"/>
              </a:ext>
            </a:extLst>
          </p:cNvPr>
          <p:cNvSpPr txBox="1"/>
          <p:nvPr/>
        </p:nvSpPr>
        <p:spPr>
          <a:xfrm>
            <a:off x="7609403" y="4538125"/>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Threshold (+10%):     </a:t>
            </a:r>
            <a:r>
              <a:rPr lang="en-US" dirty="0">
                <a:solidFill>
                  <a:srgbClr val="FFC000"/>
                </a:solidFill>
                <a:latin typeface="Courier New" panose="02070309020205020404" pitchFamily="49" charset="0"/>
                <a:ea typeface="Calibri Light" charset="0"/>
                <a:cs typeface="Courier New" panose="02070309020205020404" pitchFamily="49" charset="0"/>
              </a:rPr>
              <a:t>1.56ms</a:t>
            </a:r>
          </a:p>
        </p:txBody>
      </p:sp>
      <p:sp>
        <p:nvSpPr>
          <p:cNvPr id="39" name="TextBox 38">
            <a:extLst>
              <a:ext uri="{FF2B5EF4-FFF2-40B4-BE49-F238E27FC236}">
                <a16:creationId xmlns:a16="http://schemas.microsoft.com/office/drawing/2014/main" id="{0425033F-7511-4B74-8B8F-EE7DF4424A59}"/>
              </a:ext>
            </a:extLst>
          </p:cNvPr>
          <p:cNvSpPr txBox="1"/>
          <p:nvPr/>
        </p:nvSpPr>
        <p:spPr>
          <a:xfrm>
            <a:off x="7609403" y="5022636"/>
            <a:ext cx="914400" cy="373711"/>
          </a:xfrm>
          <a:prstGeom prst="rect">
            <a:avLst/>
          </a:prstGeom>
          <a:noFill/>
        </p:spPr>
        <p:txBody>
          <a:bodyPr wrap="none" lIns="0" tIns="0" rIns="0" bIns="0" rtlCol="0">
            <a:normAutofit/>
          </a:bodyPr>
          <a:lstStyle/>
          <a:p>
            <a:pPr>
              <a:lnSpc>
                <a:spcPct val="120000"/>
              </a:lnSpc>
            </a:pPr>
            <a:r>
              <a:rPr lang="en-US" b="1" dirty="0">
                <a:latin typeface="Courier New" panose="02070309020205020404" pitchFamily="49" charset="0"/>
                <a:ea typeface="Calibri Light" charset="0"/>
                <a:cs typeface="Courier New" panose="02070309020205020404" pitchFamily="49" charset="0"/>
              </a:rPr>
              <a:t>Status</a:t>
            </a:r>
            <a:r>
              <a:rPr lang="en-US" dirty="0">
                <a:latin typeface="Courier New" panose="02070309020205020404" pitchFamily="49" charset="0"/>
                <a:ea typeface="Calibri Light" charset="0"/>
                <a:cs typeface="Courier New" panose="02070309020205020404" pitchFamily="49" charset="0"/>
              </a:rPr>
              <a:t>:            </a:t>
            </a:r>
            <a:r>
              <a:rPr lang="en-US" b="1" dirty="0">
                <a:solidFill>
                  <a:srgbClr val="FF0000"/>
                </a:solidFill>
                <a:latin typeface="Courier New" panose="02070309020205020404" pitchFamily="49" charset="0"/>
                <a:ea typeface="Calibri Light" charset="0"/>
                <a:cs typeface="Courier New" panose="02070309020205020404" pitchFamily="49" charset="0"/>
              </a:rPr>
              <a:t>VIOLATION</a:t>
            </a:r>
          </a:p>
        </p:txBody>
      </p:sp>
      <p:cxnSp>
        <p:nvCxnSpPr>
          <p:cNvPr id="41" name="Straight Connector 40">
            <a:extLst>
              <a:ext uri="{FF2B5EF4-FFF2-40B4-BE49-F238E27FC236}">
                <a16:creationId xmlns:a16="http://schemas.microsoft.com/office/drawing/2014/main" id="{68CAA875-886A-4589-9F15-B75555BE4CDE}"/>
              </a:ext>
            </a:extLst>
          </p:cNvPr>
          <p:cNvCxnSpPr/>
          <p:nvPr/>
        </p:nvCxnSpPr>
        <p:spPr>
          <a:xfrm>
            <a:off x="278296" y="3371352"/>
            <a:ext cx="1160095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B3342C-B9DD-40A8-93FA-4D7091C7B439}"/>
              </a:ext>
            </a:extLst>
          </p:cNvPr>
          <p:cNvSpPr/>
          <p:nvPr/>
        </p:nvSpPr>
        <p:spPr>
          <a:xfrm>
            <a:off x="712901" y="3490643"/>
            <a:ext cx="6531632" cy="28601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Pipeline Run: Validate Build with </a:t>
            </a:r>
            <a:r>
              <a:rPr lang="en-US" sz="1200" b="1" dirty="0" err="1">
                <a:latin typeface="Calibri Light" charset="0"/>
                <a:ea typeface="Calibri Light" charset="0"/>
                <a:cs typeface="Calibri Light" charset="0"/>
              </a:rPr>
              <a:t>StagingToProduction</a:t>
            </a:r>
            <a:endParaRPr lang="en-US" sz="1200" i="1" dirty="0">
              <a:latin typeface="Calibri Light" charset="0"/>
              <a:ea typeface="Calibri Light" charset="0"/>
              <a:cs typeface="Calibri Light" charset="0"/>
            </a:endParaRPr>
          </a:p>
        </p:txBody>
      </p:sp>
      <p:sp>
        <p:nvSpPr>
          <p:cNvPr id="29" name="Arrow: Right 28">
            <a:extLst>
              <a:ext uri="{FF2B5EF4-FFF2-40B4-BE49-F238E27FC236}">
                <a16:creationId xmlns:a16="http://schemas.microsoft.com/office/drawing/2014/main" id="{31BDCB97-ED2D-43C3-A749-79E61FCCF3F3}"/>
              </a:ext>
            </a:extLst>
          </p:cNvPr>
          <p:cNvSpPr/>
          <p:nvPr/>
        </p:nvSpPr>
        <p:spPr>
          <a:xfrm rot="20348711" flipH="1">
            <a:off x="8816541" y="1333351"/>
            <a:ext cx="176477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Metrics</a:t>
            </a:r>
            <a:endParaRPr lang="en-US" sz="1200" dirty="0">
              <a:latin typeface="Calibri Light" charset="0"/>
              <a:ea typeface="Calibri Light" charset="0"/>
              <a:cs typeface="Calibri Light" charset="0"/>
            </a:endParaRPr>
          </a:p>
        </p:txBody>
      </p:sp>
      <p:sp>
        <p:nvSpPr>
          <p:cNvPr id="30" name="Arrow: Right 29">
            <a:extLst>
              <a:ext uri="{FF2B5EF4-FFF2-40B4-BE49-F238E27FC236}">
                <a16:creationId xmlns:a16="http://schemas.microsoft.com/office/drawing/2014/main" id="{EEEE59D6-2AFB-49B9-88ED-28B7E8003762}"/>
              </a:ext>
            </a:extLst>
          </p:cNvPr>
          <p:cNvSpPr/>
          <p:nvPr/>
        </p:nvSpPr>
        <p:spPr>
          <a:xfrm rot="20348711" flipH="1">
            <a:off x="8816541" y="2070768"/>
            <a:ext cx="1764772" cy="676187"/>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Comparisons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2686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32" grpId="0" animBg="1"/>
      <p:bldP spid="33" grpId="0" animBg="1"/>
      <p:bldP spid="34" grpId="0" animBg="1"/>
      <p:bldP spid="35" grpId="0" animBg="1"/>
      <p:bldP spid="36" grpId="0"/>
      <p:bldP spid="37" grpId="0"/>
      <p:bldP spid="38" grpId="0"/>
      <p:bldP spid="39" grpId="0"/>
      <p:bldP spid="42"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CA7AA92-48BF-45E7-A57B-8CCB664E992C}"/>
              </a:ext>
            </a:extLst>
          </p:cNvPr>
          <p:cNvPicPr>
            <a:picLocks noChangeAspect="1"/>
          </p:cNvPicPr>
          <p:nvPr/>
        </p:nvPicPr>
        <p:blipFill>
          <a:blip r:embed="rId2"/>
          <a:stretch>
            <a:fillRect/>
          </a:stretch>
        </p:blipFill>
        <p:spPr>
          <a:xfrm>
            <a:off x="0" y="1259026"/>
            <a:ext cx="12192000" cy="4343736"/>
          </a:xfrm>
          <a:prstGeom prst="rect">
            <a:avLst/>
          </a:prstGeom>
        </p:spPr>
      </p:pic>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59808"/>
            <a:ext cx="10774365" cy="668960"/>
          </a:xfrm>
        </p:spPr>
        <p:txBody>
          <a:bodyPr/>
          <a:lstStyle/>
          <a:p>
            <a:r>
              <a:rPr lang="en-US" dirty="0"/>
              <a:t>“</a:t>
            </a:r>
            <a:r>
              <a:rPr lang="en-US" dirty="0" err="1"/>
              <a:t>Monspec</a:t>
            </a:r>
            <a:r>
              <a:rPr lang="en-US" dirty="0"/>
              <a:t>”: Continuous Build Validation in Action across Pipeline runs!</a:t>
            </a:r>
          </a:p>
        </p:txBody>
      </p:sp>
      <p:sp>
        <p:nvSpPr>
          <p:cNvPr id="19" name="Rectangle 18">
            <a:extLst>
              <a:ext uri="{FF2B5EF4-FFF2-40B4-BE49-F238E27FC236}">
                <a16:creationId xmlns:a16="http://schemas.microsoft.com/office/drawing/2014/main" id="{B4BFB642-F9B9-465C-A284-415F3A9F01A3}"/>
              </a:ext>
            </a:extLst>
          </p:cNvPr>
          <p:cNvSpPr/>
          <p:nvPr/>
        </p:nvSpPr>
        <p:spPr>
          <a:xfrm>
            <a:off x="3998931"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Rectangle 27">
            <a:extLst>
              <a:ext uri="{FF2B5EF4-FFF2-40B4-BE49-F238E27FC236}">
                <a16:creationId xmlns:a16="http://schemas.microsoft.com/office/drawing/2014/main" id="{6A48A105-658B-4ABA-BE09-26D0C79927A3}"/>
              </a:ext>
            </a:extLst>
          </p:cNvPr>
          <p:cNvSpPr/>
          <p:nvPr/>
        </p:nvSpPr>
        <p:spPr>
          <a:xfrm>
            <a:off x="5471248" y="2188502"/>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30">
            <a:extLst>
              <a:ext uri="{FF2B5EF4-FFF2-40B4-BE49-F238E27FC236}">
                <a16:creationId xmlns:a16="http://schemas.microsoft.com/office/drawing/2014/main" id="{7BE8A309-EF24-4544-B465-006F078B6A48}"/>
              </a:ext>
            </a:extLst>
          </p:cNvPr>
          <p:cNvSpPr/>
          <p:nvPr/>
        </p:nvSpPr>
        <p:spPr>
          <a:xfrm>
            <a:off x="6943565" y="2188501"/>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Rectangle 31">
            <a:extLst>
              <a:ext uri="{FF2B5EF4-FFF2-40B4-BE49-F238E27FC236}">
                <a16:creationId xmlns:a16="http://schemas.microsoft.com/office/drawing/2014/main" id="{7BC9969F-9CC3-425D-B136-F493F013D7E2}"/>
              </a:ext>
            </a:extLst>
          </p:cNvPr>
          <p:cNvSpPr/>
          <p:nvPr/>
        </p:nvSpPr>
        <p:spPr>
          <a:xfrm>
            <a:off x="8408069" y="2188500"/>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E3DD0643-214B-4D6D-887F-F52736B3834D}"/>
              </a:ext>
            </a:extLst>
          </p:cNvPr>
          <p:cNvSpPr/>
          <p:nvPr/>
        </p:nvSpPr>
        <p:spPr>
          <a:xfrm>
            <a:off x="9856808" y="2188499"/>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8EB2F26C-FEA2-4005-9FA2-51909E1E66A3}"/>
              </a:ext>
            </a:extLst>
          </p:cNvPr>
          <p:cNvSpPr/>
          <p:nvPr/>
        </p:nvSpPr>
        <p:spPr>
          <a:xfrm>
            <a:off x="2542310"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74C38359-90A2-401C-B695-4B84F6C221A2}"/>
              </a:ext>
            </a:extLst>
          </p:cNvPr>
          <p:cNvSpPr/>
          <p:nvPr/>
        </p:nvSpPr>
        <p:spPr>
          <a:xfrm>
            <a:off x="1097299" y="2188498"/>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Arrow: Right 35">
            <a:extLst>
              <a:ext uri="{FF2B5EF4-FFF2-40B4-BE49-F238E27FC236}">
                <a16:creationId xmlns:a16="http://schemas.microsoft.com/office/drawing/2014/main" id="{CB85C46D-CFC0-4A81-8DD5-5156F7B3492B}"/>
              </a:ext>
            </a:extLst>
          </p:cNvPr>
          <p:cNvSpPr/>
          <p:nvPr/>
        </p:nvSpPr>
        <p:spPr>
          <a:xfrm rot="16200000">
            <a:off x="817950" y="5937829"/>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#1</a:t>
            </a:r>
          </a:p>
        </p:txBody>
      </p:sp>
      <p:sp>
        <p:nvSpPr>
          <p:cNvPr id="37" name="Arrow: Right 36">
            <a:extLst>
              <a:ext uri="{FF2B5EF4-FFF2-40B4-BE49-F238E27FC236}">
                <a16:creationId xmlns:a16="http://schemas.microsoft.com/office/drawing/2014/main" id="{DA501C9A-D1E2-496F-94F2-464393FCCB82}"/>
              </a:ext>
            </a:extLst>
          </p:cNvPr>
          <p:cNvSpPr/>
          <p:nvPr/>
        </p:nvSpPr>
        <p:spPr>
          <a:xfrm rot="16200000">
            <a:off x="2262962" y="5937830"/>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#2</a:t>
            </a:r>
          </a:p>
        </p:txBody>
      </p:sp>
      <p:sp>
        <p:nvSpPr>
          <p:cNvPr id="38" name="Arrow: Right 37">
            <a:extLst>
              <a:ext uri="{FF2B5EF4-FFF2-40B4-BE49-F238E27FC236}">
                <a16:creationId xmlns:a16="http://schemas.microsoft.com/office/drawing/2014/main" id="{91F7E6FF-4C60-4093-94CD-9469A89AA9CD}"/>
              </a:ext>
            </a:extLst>
          </p:cNvPr>
          <p:cNvSpPr/>
          <p:nvPr/>
        </p:nvSpPr>
        <p:spPr>
          <a:xfrm rot="16200000">
            <a:off x="3707974" y="5937831"/>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#3</a:t>
            </a:r>
          </a:p>
        </p:txBody>
      </p:sp>
      <p:sp>
        <p:nvSpPr>
          <p:cNvPr id="39" name="Arrow: Right 38">
            <a:extLst>
              <a:ext uri="{FF2B5EF4-FFF2-40B4-BE49-F238E27FC236}">
                <a16:creationId xmlns:a16="http://schemas.microsoft.com/office/drawing/2014/main" id="{2C61DA84-F0BC-4026-88A7-2D1CF41A4017}"/>
              </a:ext>
            </a:extLst>
          </p:cNvPr>
          <p:cNvSpPr/>
          <p:nvPr/>
        </p:nvSpPr>
        <p:spPr>
          <a:xfrm rot="16200000">
            <a:off x="5257745" y="5937831"/>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#4</a:t>
            </a:r>
          </a:p>
        </p:txBody>
      </p:sp>
      <p:sp>
        <p:nvSpPr>
          <p:cNvPr id="40" name="Arrow: Right 39">
            <a:extLst>
              <a:ext uri="{FF2B5EF4-FFF2-40B4-BE49-F238E27FC236}">
                <a16:creationId xmlns:a16="http://schemas.microsoft.com/office/drawing/2014/main" id="{B56DBC1C-48BB-46D3-A50B-042EBDA0178F}"/>
              </a:ext>
            </a:extLst>
          </p:cNvPr>
          <p:cNvSpPr/>
          <p:nvPr/>
        </p:nvSpPr>
        <p:spPr>
          <a:xfrm rot="16200000">
            <a:off x="6702757" y="5937832"/>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#5</a:t>
            </a:r>
          </a:p>
        </p:txBody>
      </p:sp>
      <p:sp>
        <p:nvSpPr>
          <p:cNvPr id="41" name="Arrow: Right 40">
            <a:extLst>
              <a:ext uri="{FF2B5EF4-FFF2-40B4-BE49-F238E27FC236}">
                <a16:creationId xmlns:a16="http://schemas.microsoft.com/office/drawing/2014/main" id="{C566CA42-DAD4-43DE-A4D7-DD450D225E5D}"/>
              </a:ext>
            </a:extLst>
          </p:cNvPr>
          <p:cNvSpPr/>
          <p:nvPr/>
        </p:nvSpPr>
        <p:spPr>
          <a:xfrm rot="16200000">
            <a:off x="8147769" y="5937833"/>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#6</a:t>
            </a:r>
          </a:p>
        </p:txBody>
      </p:sp>
      <p:sp>
        <p:nvSpPr>
          <p:cNvPr id="42" name="Arrow: Right 41">
            <a:extLst>
              <a:ext uri="{FF2B5EF4-FFF2-40B4-BE49-F238E27FC236}">
                <a16:creationId xmlns:a16="http://schemas.microsoft.com/office/drawing/2014/main" id="{0B1DAF03-1EEC-437F-80B0-06B4F911391D}"/>
              </a:ext>
            </a:extLst>
          </p:cNvPr>
          <p:cNvSpPr/>
          <p:nvPr/>
        </p:nvSpPr>
        <p:spPr>
          <a:xfrm rot="16200000">
            <a:off x="9570530" y="5937828"/>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#7</a:t>
            </a:r>
          </a:p>
        </p:txBody>
      </p:sp>
      <p:sp>
        <p:nvSpPr>
          <p:cNvPr id="20" name="Arrow: Right 19">
            <a:extLst>
              <a:ext uri="{FF2B5EF4-FFF2-40B4-BE49-F238E27FC236}">
                <a16:creationId xmlns:a16="http://schemas.microsoft.com/office/drawing/2014/main" id="{CC10D2FF-50CE-4360-BC54-C767B23826D2}"/>
              </a:ext>
            </a:extLst>
          </p:cNvPr>
          <p:cNvSpPr/>
          <p:nvPr/>
        </p:nvSpPr>
        <p:spPr>
          <a:xfrm rot="20348711" flipH="1">
            <a:off x="7452813" y="1461786"/>
            <a:ext cx="942746" cy="5239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Metrics</a:t>
            </a:r>
            <a:endParaRPr lang="en-US" sz="1200"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DFC9CBD4-3129-46A5-9838-A7512C1B559C}"/>
              </a:ext>
            </a:extLst>
          </p:cNvPr>
          <p:cNvSpPr/>
          <p:nvPr/>
        </p:nvSpPr>
        <p:spPr>
          <a:xfrm rot="20348711" flipH="1">
            <a:off x="3681294" y="1166428"/>
            <a:ext cx="1352891" cy="571823"/>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Comparisons</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F030FF05-0370-4363-81D6-3A28405C702E}"/>
              </a:ext>
            </a:extLst>
          </p:cNvPr>
          <p:cNvSpPr/>
          <p:nvPr/>
        </p:nvSpPr>
        <p:spPr>
          <a:xfrm rot="20348711" flipH="1">
            <a:off x="5419797" y="1461787"/>
            <a:ext cx="942746" cy="523955"/>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Entity</a:t>
            </a:r>
            <a:endParaRPr lang="en-US" sz="1200"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DF99D30B-E186-4465-948F-556269876C73}"/>
              </a:ext>
            </a:extLst>
          </p:cNvPr>
          <p:cNvSpPr/>
          <p:nvPr/>
        </p:nvSpPr>
        <p:spPr>
          <a:xfrm rot="1508702">
            <a:off x="10041375" y="1735471"/>
            <a:ext cx="1168039" cy="52395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36790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20" grpId="0" animBg="1"/>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F2719-FB42-45E1-80A3-51BE3A350B1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2332" y="1745739"/>
            <a:ext cx="3905707" cy="3276601"/>
          </a:xfrm>
          <a:prstGeom prst="rect">
            <a:avLst/>
          </a:prstGeom>
        </p:spPr>
      </p:pic>
      <p:sp>
        <p:nvSpPr>
          <p:cNvPr id="14" name="Rectangle 13">
            <a:extLst>
              <a:ext uri="{FF2B5EF4-FFF2-40B4-BE49-F238E27FC236}">
                <a16:creationId xmlns:a16="http://schemas.microsoft.com/office/drawing/2014/main" id="{F6AADAC1-7658-4170-9327-5C09F1F955EA}"/>
              </a:ext>
            </a:extLst>
          </p:cNvPr>
          <p:cNvSpPr/>
          <p:nvPr/>
        </p:nvSpPr>
        <p:spPr>
          <a:xfrm>
            <a:off x="4529819" y="1575864"/>
            <a:ext cx="3271280" cy="369332"/>
          </a:xfrm>
          <a:prstGeom prst="rect">
            <a:avLst/>
          </a:prstGeom>
        </p:spPr>
        <p:txBody>
          <a:bodyPr wrap="none">
            <a:spAutoFit/>
          </a:bodyPr>
          <a:lstStyle/>
          <a:p>
            <a:pPr lvl="0" algn="ctr">
              <a:defRPr/>
            </a:pPr>
            <a:r>
              <a:rPr lang="en-US" b="1" i="1" dirty="0">
                <a:solidFill>
                  <a:srgbClr val="FFFFFF"/>
                </a:solidFill>
                <a:latin typeface="Calibri Light" charset="0"/>
                <a:cs typeface="Calibri Light" charset="0"/>
              </a:rPr>
              <a:t>Staging: </a:t>
            </a:r>
            <a:r>
              <a:rPr lang="en-US" i="1" dirty="0">
                <a:solidFill>
                  <a:srgbClr val="FFFFFF"/>
                </a:solidFill>
                <a:latin typeface="Calibri Light" charset="0"/>
                <a:cs typeface="Calibri Light" charset="0"/>
              </a:rPr>
              <a:t>Register Build Validation!</a:t>
            </a:r>
          </a:p>
        </p:txBody>
      </p:sp>
      <p:sp>
        <p:nvSpPr>
          <p:cNvPr id="5" name="Arrow: Bent-Up 4">
            <a:extLst>
              <a:ext uri="{FF2B5EF4-FFF2-40B4-BE49-F238E27FC236}">
                <a16:creationId xmlns:a16="http://schemas.microsoft.com/office/drawing/2014/main" id="{579ED02A-20A5-4119-8595-88F2029DE31E}"/>
              </a:ext>
            </a:extLst>
          </p:cNvPr>
          <p:cNvSpPr/>
          <p:nvPr/>
        </p:nvSpPr>
        <p:spPr>
          <a:xfrm rot="16200000" flipV="1">
            <a:off x="3034760" y="1107281"/>
            <a:ext cx="575500" cy="2803779"/>
          </a:xfrm>
          <a:prstGeom prst="bentUpArrow">
            <a:avLst>
              <a:gd name="adj1" fmla="val 28310"/>
              <a:gd name="adj2" fmla="val 39896"/>
              <a:gd name="adj3" fmla="val 465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1B202B78-8B78-46D9-8F24-74D0B1ADF407}"/>
              </a:ext>
            </a:extLst>
          </p:cNvPr>
          <p:cNvPicPr>
            <a:picLocks noChangeAspect="1"/>
          </p:cNvPicPr>
          <p:nvPr/>
        </p:nvPicPr>
        <p:blipFill>
          <a:blip r:embed="rId3"/>
          <a:stretch>
            <a:fillRect/>
          </a:stretch>
        </p:blipFill>
        <p:spPr>
          <a:xfrm>
            <a:off x="4797627" y="2036755"/>
            <a:ext cx="755448" cy="832392"/>
          </a:xfrm>
          <a:prstGeom prst="rect">
            <a:avLst/>
          </a:prstGeom>
        </p:spPr>
      </p:pic>
      <p:pic>
        <p:nvPicPr>
          <p:cNvPr id="15" name="Picture 14">
            <a:extLst>
              <a:ext uri="{FF2B5EF4-FFF2-40B4-BE49-F238E27FC236}">
                <a16:creationId xmlns:a16="http://schemas.microsoft.com/office/drawing/2014/main" id="{019352A9-49AB-4231-AA63-521750B0A556}"/>
              </a:ext>
            </a:extLst>
          </p:cNvPr>
          <p:cNvPicPr>
            <a:picLocks noChangeAspect="1"/>
          </p:cNvPicPr>
          <p:nvPr/>
        </p:nvPicPr>
        <p:blipFill>
          <a:blip r:embed="rId4"/>
          <a:stretch>
            <a:fillRect/>
          </a:stretch>
        </p:blipFill>
        <p:spPr>
          <a:xfrm>
            <a:off x="7332971" y="2036755"/>
            <a:ext cx="735936" cy="811416"/>
          </a:xfrm>
          <a:prstGeom prst="rect">
            <a:avLst/>
          </a:prstGeom>
        </p:spPr>
      </p:pic>
      <p:pic>
        <p:nvPicPr>
          <p:cNvPr id="1030" name="Picture 6" descr="Image result for cloudwatch icon">
            <a:extLst>
              <a:ext uri="{FF2B5EF4-FFF2-40B4-BE49-F238E27FC236}">
                <a16:creationId xmlns:a16="http://schemas.microsoft.com/office/drawing/2014/main" id="{F8DA2072-EB97-46D7-B04E-4B84E469A7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85097" y="3809999"/>
            <a:ext cx="115252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FBB40FA-DB37-43F4-B8A8-D4AC8FF4B5F1}"/>
              </a:ext>
            </a:extLst>
          </p:cNvPr>
          <p:cNvPicPr>
            <a:picLocks noChangeAspect="1"/>
          </p:cNvPicPr>
          <p:nvPr/>
        </p:nvPicPr>
        <p:blipFill>
          <a:blip r:embed="rId3"/>
          <a:stretch>
            <a:fillRect/>
          </a:stretch>
        </p:blipFill>
        <p:spPr>
          <a:xfrm>
            <a:off x="7359805" y="3970066"/>
            <a:ext cx="755448" cy="832392"/>
          </a:xfrm>
          <a:prstGeom prst="rect">
            <a:avLst/>
          </a:prstGeom>
        </p:spPr>
      </p:pic>
      <p:sp>
        <p:nvSpPr>
          <p:cNvPr id="17" name="TextBox 16">
            <a:extLst>
              <a:ext uri="{FF2B5EF4-FFF2-40B4-BE49-F238E27FC236}">
                <a16:creationId xmlns:a16="http://schemas.microsoft.com/office/drawing/2014/main" id="{522E0287-8DDE-41C7-A207-CF8EBCA2D3E5}"/>
              </a:ext>
            </a:extLst>
          </p:cNvPr>
          <p:cNvSpPr txBox="1"/>
          <p:nvPr/>
        </p:nvSpPr>
        <p:spPr>
          <a:xfrm>
            <a:off x="4233986" y="2971449"/>
            <a:ext cx="2539675" cy="671073"/>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registerDynatraceBuildValidation</a:t>
            </a:r>
            <a:endParaRPr lang="en-US" sz="1200" i="1" u="sng" dirty="0">
              <a:latin typeface="Calibri Light" charset="0"/>
              <a:ea typeface="Calibri Light" charset="0"/>
              <a:cs typeface="Calibri Light" charset="0"/>
            </a:endParaRPr>
          </a:p>
          <a:p>
            <a:pPr>
              <a:lnSpc>
                <a:spcPct val="120000"/>
              </a:lnSpc>
            </a:pPr>
            <a:r>
              <a:rPr lang="en-US" sz="1200" i="1" dirty="0">
                <a:latin typeface="Calibri Light" charset="0"/>
                <a:ea typeface="Calibri Light" charset="0"/>
                <a:cs typeface="Calibri Light" charset="0"/>
              </a:rPr>
              <a:t>Adds Build Validation Request</a:t>
            </a:r>
          </a:p>
        </p:txBody>
      </p:sp>
      <p:sp>
        <p:nvSpPr>
          <p:cNvPr id="19" name="Arrow: Right 18">
            <a:extLst>
              <a:ext uri="{FF2B5EF4-FFF2-40B4-BE49-F238E27FC236}">
                <a16:creationId xmlns:a16="http://schemas.microsoft.com/office/drawing/2014/main" id="{9B66E0F5-37C8-45BD-84C5-61875EF0BBE8}"/>
              </a:ext>
            </a:extLst>
          </p:cNvPr>
          <p:cNvSpPr/>
          <p:nvPr/>
        </p:nvSpPr>
        <p:spPr>
          <a:xfrm>
            <a:off x="5705475" y="2221420"/>
            <a:ext cx="134091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Adds Item</a:t>
            </a:r>
          </a:p>
        </p:txBody>
      </p:sp>
      <p:sp>
        <p:nvSpPr>
          <p:cNvPr id="20" name="TextBox 19">
            <a:extLst>
              <a:ext uri="{FF2B5EF4-FFF2-40B4-BE49-F238E27FC236}">
                <a16:creationId xmlns:a16="http://schemas.microsoft.com/office/drawing/2014/main" id="{50E9FDE8-EC8C-4B90-88F6-DEDB1035B940}"/>
              </a:ext>
            </a:extLst>
          </p:cNvPr>
          <p:cNvSpPr txBox="1"/>
          <p:nvPr/>
        </p:nvSpPr>
        <p:spPr>
          <a:xfrm>
            <a:off x="8570687" y="1603769"/>
            <a:ext cx="3510817" cy="1346785"/>
          </a:xfrm>
          <a:prstGeom prst="rect">
            <a:avLst/>
          </a:prstGeom>
          <a:noFill/>
        </p:spPr>
        <p:txBody>
          <a:bodyPr wrap="none" lIns="0" tIns="0" rIns="0" bIns="0" rtlCol="0">
            <a:normAutofit lnSpcReduction="10000"/>
          </a:bodyPr>
          <a:lstStyle/>
          <a:p>
            <a:pPr>
              <a:lnSpc>
                <a:spcPct val="120000"/>
              </a:lnSpc>
            </a:pPr>
            <a:r>
              <a:rPr lang="en-US" sz="1600" b="1" i="1" u="sng" dirty="0">
                <a:latin typeface="Calibri Light" charset="0"/>
                <a:ea typeface="Calibri Light" charset="0"/>
                <a:cs typeface="Calibri Light" charset="0"/>
              </a:rPr>
              <a:t>Build Validation Request Item</a:t>
            </a:r>
          </a:p>
          <a:p>
            <a:pPr marL="285750" indent="-285750">
              <a:lnSpc>
                <a:spcPct val="120000"/>
              </a:lnSpc>
              <a:buFontTx/>
              <a:buChar char="-"/>
            </a:pPr>
            <a:r>
              <a:rPr lang="en-US" sz="1200" dirty="0">
                <a:latin typeface="Calibri Light" charset="0"/>
                <a:ea typeface="Calibri Light" charset="0"/>
                <a:cs typeface="Calibri Light" charset="0"/>
              </a:rPr>
              <a:t>Pipeline Information</a:t>
            </a:r>
          </a:p>
          <a:p>
            <a:pPr marL="285750" indent="-285750">
              <a:lnSpc>
                <a:spcPct val="120000"/>
              </a:lnSpc>
              <a:buFontTx/>
              <a:buChar char="-"/>
            </a:pP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a:latin typeface="Calibri Light" charset="0"/>
                <a:ea typeface="Calibri Light" charset="0"/>
                <a:cs typeface="Calibri Light" charset="0"/>
              </a:rPr>
              <a:t>Timestamp + Timeframe</a:t>
            </a:r>
          </a:p>
          <a:p>
            <a:pPr marL="285750" indent="-285750">
              <a:lnSpc>
                <a:spcPct val="120000"/>
              </a:lnSpc>
              <a:buFontTx/>
              <a:buChar char="-"/>
            </a:pPr>
            <a:r>
              <a:rPr lang="en-US" sz="1200" dirty="0">
                <a:latin typeface="Calibri Light" charset="0"/>
                <a:ea typeface="Calibri Light" charset="0"/>
                <a:cs typeface="Calibri Light" charset="0"/>
              </a:rPr>
              <a:t>Comparison Definition Name</a:t>
            </a:r>
          </a:p>
          <a:p>
            <a:pPr marL="285750" indent="-285750">
              <a:lnSpc>
                <a:spcPct val="120000"/>
              </a:lnSpc>
              <a:buFontTx/>
              <a:buChar char="-"/>
            </a:pPr>
            <a:r>
              <a:rPr lang="en-US" sz="1200" dirty="0">
                <a:latin typeface="Calibri Light" charset="0"/>
                <a:ea typeface="Calibri Light" charset="0"/>
                <a:cs typeface="Calibri Light" charset="0"/>
              </a:rPr>
              <a:t>Action Name to Approve / Reject</a:t>
            </a:r>
          </a:p>
        </p:txBody>
      </p:sp>
      <p:sp>
        <p:nvSpPr>
          <p:cNvPr id="22" name="TextBox 21">
            <a:extLst>
              <a:ext uri="{FF2B5EF4-FFF2-40B4-BE49-F238E27FC236}">
                <a16:creationId xmlns:a16="http://schemas.microsoft.com/office/drawing/2014/main" id="{888E89BF-AF20-4ACC-816D-636514165AF9}"/>
              </a:ext>
            </a:extLst>
          </p:cNvPr>
          <p:cNvSpPr txBox="1"/>
          <p:nvPr/>
        </p:nvSpPr>
        <p:spPr>
          <a:xfrm>
            <a:off x="6900987" y="4874373"/>
            <a:ext cx="1976313"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validateBuildDynatraceWork</a:t>
            </a:r>
            <a:endParaRPr lang="en-US" sz="1200" i="1" dirty="0">
              <a:latin typeface="Calibri Light" charset="0"/>
              <a:ea typeface="Calibri Light" charset="0"/>
              <a:cs typeface="Calibri Light" charset="0"/>
            </a:endParaRPr>
          </a:p>
        </p:txBody>
      </p:sp>
      <p:sp>
        <p:nvSpPr>
          <p:cNvPr id="23" name="TextBox 22">
            <a:extLst>
              <a:ext uri="{FF2B5EF4-FFF2-40B4-BE49-F238E27FC236}">
                <a16:creationId xmlns:a16="http://schemas.microsoft.com/office/drawing/2014/main" id="{3DDADF93-EC3B-47AA-8671-CBB03A9D01C0}"/>
              </a:ext>
            </a:extLst>
          </p:cNvPr>
          <p:cNvSpPr txBox="1"/>
          <p:nvPr/>
        </p:nvSpPr>
        <p:spPr>
          <a:xfrm>
            <a:off x="9773202" y="4875758"/>
            <a:ext cx="1976313" cy="404618"/>
          </a:xfrm>
          <a:prstGeom prst="rect">
            <a:avLst/>
          </a:prstGeom>
          <a:noFill/>
        </p:spPr>
        <p:txBody>
          <a:bodyPr wrap="none" lIns="0" tIns="0" rIns="0" bIns="0" rtlCol="0">
            <a:normAutofit lnSpcReduction="10000"/>
          </a:bodyPr>
          <a:lstStyle/>
          <a:p>
            <a:pPr algn="ctr">
              <a:lnSpc>
                <a:spcPct val="120000"/>
              </a:lnSpc>
            </a:pPr>
            <a:r>
              <a:rPr lang="en-US" sz="1200" i="1" dirty="0" err="1">
                <a:latin typeface="Calibri Light" charset="0"/>
                <a:ea typeface="Calibri Light" charset="0"/>
                <a:cs typeface="Calibri Light" charset="0"/>
              </a:rPr>
              <a:t>CloudWatch</a:t>
            </a:r>
            <a:r>
              <a:rPr lang="en-US" sz="1200" i="1" dirty="0">
                <a:latin typeface="Calibri Light" charset="0"/>
                <a:ea typeface="Calibri Light" charset="0"/>
                <a:cs typeface="Calibri Light" charset="0"/>
              </a:rPr>
              <a:t> Events </a:t>
            </a:r>
          </a:p>
          <a:p>
            <a:pPr algn="ctr">
              <a:lnSpc>
                <a:spcPct val="120000"/>
              </a:lnSpc>
            </a:pPr>
            <a:r>
              <a:rPr lang="en-US" sz="1200" i="1" dirty="0">
                <a:latin typeface="Calibri Light" charset="0"/>
                <a:ea typeface="Calibri Light" charset="0"/>
                <a:cs typeface="Calibri Light" charset="0"/>
              </a:rPr>
              <a:t>(</a:t>
            </a:r>
            <a:r>
              <a:rPr lang="en-US" sz="1200" i="1" dirty="0" err="1">
                <a:latin typeface="Calibri Light" charset="0"/>
                <a:ea typeface="Calibri Light" charset="0"/>
                <a:cs typeface="Calibri Light" charset="0"/>
              </a:rPr>
              <a:t>e.g</a:t>
            </a:r>
            <a:r>
              <a:rPr lang="en-US" sz="1200" i="1" dirty="0">
                <a:latin typeface="Calibri Light" charset="0"/>
                <a:ea typeface="Calibri Light" charset="0"/>
                <a:cs typeface="Calibri Light" charset="0"/>
              </a:rPr>
              <a:t>: 1min)</a:t>
            </a:r>
          </a:p>
        </p:txBody>
      </p:sp>
      <p:sp>
        <p:nvSpPr>
          <p:cNvPr id="21" name="Arrow: Right 20">
            <a:extLst>
              <a:ext uri="{FF2B5EF4-FFF2-40B4-BE49-F238E27FC236}">
                <a16:creationId xmlns:a16="http://schemas.microsoft.com/office/drawing/2014/main" id="{F27277C9-0104-46ED-A4F8-51B45694E291}"/>
              </a:ext>
            </a:extLst>
          </p:cNvPr>
          <p:cNvSpPr/>
          <p:nvPr/>
        </p:nvSpPr>
        <p:spPr>
          <a:xfrm flipH="1">
            <a:off x="8826072" y="4119115"/>
            <a:ext cx="11530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triggers</a:t>
            </a:r>
          </a:p>
        </p:txBody>
      </p:sp>
      <p:sp>
        <p:nvSpPr>
          <p:cNvPr id="24" name="Arrow: Down 23">
            <a:extLst>
              <a:ext uri="{FF2B5EF4-FFF2-40B4-BE49-F238E27FC236}">
                <a16:creationId xmlns:a16="http://schemas.microsoft.com/office/drawing/2014/main" id="{4DA39901-47CE-4D2B-A0DA-58495548EC72}"/>
              </a:ext>
            </a:extLst>
          </p:cNvPr>
          <p:cNvSpPr/>
          <p:nvPr/>
        </p:nvSpPr>
        <p:spPr>
          <a:xfrm>
            <a:off x="7679205" y="3140879"/>
            <a:ext cx="318376"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32" name="Picture 8" descr="Image result for dynatrace logo">
            <a:extLst>
              <a:ext uri="{FF2B5EF4-FFF2-40B4-BE49-F238E27FC236}">
                <a16:creationId xmlns:a16="http://schemas.microsoft.com/office/drawing/2014/main" id="{9C204D77-F2FE-4243-8DE3-1350DEC18C0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10851" t="11546" r="60947" b="35446"/>
          <a:stretch/>
        </p:blipFill>
        <p:spPr bwMode="auto">
          <a:xfrm>
            <a:off x="7293254" y="5780147"/>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82167458-84E0-4A8E-8A51-41AA3137E814}"/>
              </a:ext>
            </a:extLst>
          </p:cNvPr>
          <p:cNvSpPr/>
          <p:nvPr/>
        </p:nvSpPr>
        <p:spPr>
          <a:xfrm rot="5400000" flipH="1">
            <a:off x="7417245" y="5227090"/>
            <a:ext cx="5673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Arrow: Right 27">
            <a:extLst>
              <a:ext uri="{FF2B5EF4-FFF2-40B4-BE49-F238E27FC236}">
                <a16:creationId xmlns:a16="http://schemas.microsoft.com/office/drawing/2014/main" id="{6B47F046-546E-4DCB-BE5A-4A990AB366F7}"/>
              </a:ext>
            </a:extLst>
          </p:cNvPr>
          <p:cNvSpPr/>
          <p:nvPr/>
        </p:nvSpPr>
        <p:spPr>
          <a:xfrm flipH="1">
            <a:off x="1847849" y="3830016"/>
            <a:ext cx="5000903" cy="11546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Approves/Rejects IF “In Progress” &amp; if </a:t>
            </a:r>
            <a:r>
              <a:rPr lang="en-US" sz="1400" dirty="0" err="1">
                <a:latin typeface="Calibri Light" charset="0"/>
                <a:ea typeface="Calibri Light" charset="0"/>
                <a:cs typeface="Calibri Light" charset="0"/>
              </a:rPr>
              <a:t>RegisterBuildValidation</a:t>
            </a:r>
            <a:r>
              <a:rPr lang="en-US" sz="1400" dirty="0">
                <a:latin typeface="Calibri Light" charset="0"/>
                <a:ea typeface="Calibri Light" charset="0"/>
                <a:cs typeface="Calibri Light" charset="0"/>
              </a:rPr>
              <a:t> was called with that Action Name</a:t>
            </a:r>
          </a:p>
        </p:txBody>
      </p:sp>
      <p:sp>
        <p:nvSpPr>
          <p:cNvPr id="25" name="Title 24">
            <a:extLst>
              <a:ext uri="{FF2B5EF4-FFF2-40B4-BE49-F238E27FC236}">
                <a16:creationId xmlns:a16="http://schemas.microsoft.com/office/drawing/2014/main" id="{23785B66-2CB4-4EA3-B3F6-BE710D8BC953}"/>
              </a:ext>
            </a:extLst>
          </p:cNvPr>
          <p:cNvSpPr>
            <a:spLocks noGrp="1"/>
          </p:cNvSpPr>
          <p:nvPr>
            <p:ph type="title"/>
          </p:nvPr>
        </p:nvSpPr>
        <p:spPr/>
        <p:txBody>
          <a:bodyPr/>
          <a:lstStyle/>
          <a:p>
            <a:r>
              <a:rPr lang="en-US" dirty="0"/>
              <a:t>Integrating with AWS </a:t>
            </a:r>
            <a:r>
              <a:rPr lang="en-US" dirty="0" err="1"/>
              <a:t>CodePipeline</a:t>
            </a:r>
            <a:endParaRPr lang="en-US" dirty="0"/>
          </a:p>
        </p:txBody>
      </p:sp>
      <p:pic>
        <p:nvPicPr>
          <p:cNvPr id="31" name="Picture 30">
            <a:extLst>
              <a:ext uri="{FF2B5EF4-FFF2-40B4-BE49-F238E27FC236}">
                <a16:creationId xmlns:a16="http://schemas.microsoft.com/office/drawing/2014/main" id="{E089D35F-A278-408C-8F19-9698D7786090}"/>
              </a:ext>
            </a:extLst>
          </p:cNvPr>
          <p:cNvPicPr>
            <a:picLocks noChangeAspect="1"/>
          </p:cNvPicPr>
          <p:nvPr/>
        </p:nvPicPr>
        <p:blipFill>
          <a:blip r:embed="rId7"/>
          <a:stretch>
            <a:fillRect/>
          </a:stretch>
        </p:blipFill>
        <p:spPr>
          <a:xfrm>
            <a:off x="7419855" y="475393"/>
            <a:ext cx="649052" cy="765066"/>
          </a:xfrm>
          <a:prstGeom prst="rect">
            <a:avLst/>
          </a:prstGeom>
        </p:spPr>
      </p:pic>
      <p:sp>
        <p:nvSpPr>
          <p:cNvPr id="34" name="Arrow: Down 33">
            <a:extLst>
              <a:ext uri="{FF2B5EF4-FFF2-40B4-BE49-F238E27FC236}">
                <a16:creationId xmlns:a16="http://schemas.microsoft.com/office/drawing/2014/main" id="{967D8DB6-DA9C-4ABD-B5C3-7BEEF660063C}"/>
              </a:ext>
            </a:extLst>
          </p:cNvPr>
          <p:cNvSpPr/>
          <p:nvPr/>
        </p:nvSpPr>
        <p:spPr>
          <a:xfrm>
            <a:off x="7495213" y="1349815"/>
            <a:ext cx="441191" cy="5775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TextBox 34">
            <a:extLst>
              <a:ext uri="{FF2B5EF4-FFF2-40B4-BE49-F238E27FC236}">
                <a16:creationId xmlns:a16="http://schemas.microsoft.com/office/drawing/2014/main" id="{FD3F1D3A-79B3-425E-8683-402582384FF3}"/>
              </a:ext>
            </a:extLst>
          </p:cNvPr>
          <p:cNvSpPr txBox="1"/>
          <p:nvPr/>
        </p:nvSpPr>
        <p:spPr>
          <a:xfrm>
            <a:off x="8290628" y="739694"/>
            <a:ext cx="777172"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Monspec</a:t>
            </a:r>
            <a:r>
              <a:rPr lang="en-US" sz="1200" i="1" dirty="0">
                <a:latin typeface="Calibri Light" charset="0"/>
                <a:ea typeface="Calibri Light" charset="0"/>
                <a:cs typeface="Calibri Light" charset="0"/>
              </a:rPr>
              <a:t> from S3</a:t>
            </a:r>
          </a:p>
        </p:txBody>
      </p:sp>
      <p:cxnSp>
        <p:nvCxnSpPr>
          <p:cNvPr id="37" name="Straight Arrow Connector 36">
            <a:extLst>
              <a:ext uri="{FF2B5EF4-FFF2-40B4-BE49-F238E27FC236}">
                <a16:creationId xmlns:a16="http://schemas.microsoft.com/office/drawing/2014/main" id="{A2BCA35F-5E6B-4BD1-8B18-4A9A30B22273}"/>
              </a:ext>
            </a:extLst>
          </p:cNvPr>
          <p:cNvCxnSpPr>
            <a:cxnSpLocks/>
          </p:cNvCxnSpPr>
          <p:nvPr/>
        </p:nvCxnSpPr>
        <p:spPr>
          <a:xfrm flipV="1">
            <a:off x="1256436" y="3173759"/>
            <a:ext cx="252290" cy="87436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Arrow: Down 42">
            <a:extLst>
              <a:ext uri="{FF2B5EF4-FFF2-40B4-BE49-F238E27FC236}">
                <a16:creationId xmlns:a16="http://schemas.microsoft.com/office/drawing/2014/main" id="{545D6308-4495-4719-9446-D70188F45515}"/>
              </a:ext>
            </a:extLst>
          </p:cNvPr>
          <p:cNvSpPr/>
          <p:nvPr/>
        </p:nvSpPr>
        <p:spPr>
          <a:xfrm rot="10800000">
            <a:off x="7458623" y="2848171"/>
            <a:ext cx="320169"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TextBox 28">
            <a:extLst>
              <a:ext uri="{FF2B5EF4-FFF2-40B4-BE49-F238E27FC236}">
                <a16:creationId xmlns:a16="http://schemas.microsoft.com/office/drawing/2014/main" id="{7E8A8C6B-F4E0-4EA9-8276-F5F422E90F3A}"/>
              </a:ext>
            </a:extLst>
          </p:cNvPr>
          <p:cNvSpPr txBox="1"/>
          <p:nvPr/>
        </p:nvSpPr>
        <p:spPr>
          <a:xfrm>
            <a:off x="8290628" y="5906873"/>
            <a:ext cx="3244455" cy="714135"/>
          </a:xfrm>
          <a:prstGeom prst="rect">
            <a:avLst/>
          </a:prstGeom>
          <a:noFill/>
        </p:spPr>
        <p:txBody>
          <a:bodyPr wrap="none" lIns="0" tIns="0" rIns="0" bIns="0" rtlCol="0">
            <a:normAutofit/>
          </a:bodyPr>
          <a:lstStyle/>
          <a:p>
            <a:pPr>
              <a:lnSpc>
                <a:spcPct val="120000"/>
              </a:lnSpc>
            </a:pPr>
            <a:r>
              <a:rPr lang="en-US" sz="1200" i="1" u="sng" dirty="0">
                <a:latin typeface="Calibri Light" charset="0"/>
                <a:ea typeface="Calibri Light" charset="0"/>
                <a:cs typeface="Calibri Light" charset="0"/>
              </a:rPr>
              <a:t>Dynatrace Entities &amp; Timeseries REST API</a:t>
            </a:r>
          </a:p>
          <a:p>
            <a:pPr>
              <a:lnSpc>
                <a:spcPct val="120000"/>
              </a:lnSpc>
            </a:pPr>
            <a:r>
              <a:rPr lang="en-US" sz="1100" dirty="0">
                <a:latin typeface="Calibri Light" charset="0"/>
                <a:ea typeface="Calibri Light" charset="0"/>
                <a:cs typeface="Calibri Light" charset="0"/>
              </a:rPr>
              <a:t>Resolves Tags and gets list of Entities</a:t>
            </a:r>
          </a:p>
          <a:p>
            <a:pPr>
              <a:lnSpc>
                <a:spcPct val="120000"/>
              </a:lnSpc>
            </a:pPr>
            <a:r>
              <a:rPr lang="en-US" sz="1100" dirty="0">
                <a:latin typeface="Calibri Light" charset="0"/>
                <a:ea typeface="Calibri Light" charset="0"/>
                <a:cs typeface="Calibri Light" charset="0"/>
              </a:rPr>
              <a:t>Queries Metrics for these Entities</a:t>
            </a:r>
          </a:p>
        </p:txBody>
      </p:sp>
      <p:sp>
        <p:nvSpPr>
          <p:cNvPr id="30" name="TextBox 29">
            <a:extLst>
              <a:ext uri="{FF2B5EF4-FFF2-40B4-BE49-F238E27FC236}">
                <a16:creationId xmlns:a16="http://schemas.microsoft.com/office/drawing/2014/main" id="{F271700D-415A-44B1-8F48-59B657EDEA99}"/>
              </a:ext>
            </a:extLst>
          </p:cNvPr>
          <p:cNvSpPr txBox="1"/>
          <p:nvPr/>
        </p:nvSpPr>
        <p:spPr>
          <a:xfrm>
            <a:off x="8574269" y="2985391"/>
            <a:ext cx="3510817" cy="815647"/>
          </a:xfrm>
          <a:prstGeom prst="rect">
            <a:avLst/>
          </a:prstGeom>
          <a:noFill/>
        </p:spPr>
        <p:txBody>
          <a:bodyPr wrap="none" lIns="0" tIns="0" rIns="0" bIns="0" rtlCol="0">
            <a:normAutofit/>
          </a:bodyPr>
          <a:lstStyle/>
          <a:p>
            <a:pPr>
              <a:lnSpc>
                <a:spcPct val="120000"/>
              </a:lnSpc>
            </a:pPr>
            <a:r>
              <a:rPr lang="en-US" sz="1600" b="1" i="1" u="sng" dirty="0">
                <a:latin typeface="Calibri Light" charset="0"/>
                <a:ea typeface="Calibri Light" charset="0"/>
                <a:cs typeface="Calibri Light" charset="0"/>
              </a:rPr>
              <a:t>Updates Build Validation Request</a:t>
            </a:r>
          </a:p>
          <a:p>
            <a:pPr marL="285750" indent="-285750">
              <a:lnSpc>
                <a:spcPct val="120000"/>
              </a:lnSpc>
              <a:buFontTx/>
              <a:buChar char="-"/>
            </a:pPr>
            <a:r>
              <a:rPr lang="en-US" sz="1200" dirty="0">
                <a:latin typeface="Calibri Light" charset="0"/>
                <a:ea typeface="Calibri Light" charset="0"/>
                <a:cs typeface="Calibri Light" charset="0"/>
              </a:rPr>
              <a:t>Updated </a:t>
            </a: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err="1">
                <a:latin typeface="Calibri Light" charset="0"/>
                <a:ea typeface="Calibri Light" charset="0"/>
                <a:cs typeface="Calibri Light" charset="0"/>
              </a:rPr>
              <a:t>UpdatedStatus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4267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fade">
                                      <p:cBhvr>
                                        <p:cTn id="40" dur="500"/>
                                        <p:tgtEl>
                                          <p:spTgt spid="10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0"/>
                                  </p:stCondLst>
                                  <p:childTnLst>
                                    <p:set>
                                      <p:cBhvr>
                                        <p:cTn id="66" dur="1" fill="hold">
                                          <p:stCondLst>
                                            <p:cond delay="0"/>
                                          </p:stCondLst>
                                        </p:cTn>
                                        <p:tgtEl>
                                          <p:spTgt spid="1032"/>
                                        </p:tgtEl>
                                        <p:attrNameLst>
                                          <p:attrName>style.visibility</p:attrName>
                                        </p:attrNameLst>
                                      </p:cBhvr>
                                      <p:to>
                                        <p:strVal val="visible"/>
                                      </p:to>
                                    </p:set>
                                    <p:animEffect transition="in" filter="fade">
                                      <p:cBhvr>
                                        <p:cTn id="67" dur="500"/>
                                        <p:tgtEl>
                                          <p:spTgt spid="10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9" grpId="0" animBg="1"/>
      <p:bldP spid="20" grpId="0"/>
      <p:bldP spid="22" grpId="0"/>
      <p:bldP spid="23" grpId="0"/>
      <p:bldP spid="21" grpId="0" animBg="1"/>
      <p:bldP spid="24" grpId="0" animBg="1"/>
      <p:bldP spid="27" grpId="0" animBg="1"/>
      <p:bldP spid="28" grpId="0" animBg="1"/>
      <p:bldP spid="34" grpId="0" animBg="1"/>
      <p:bldP spid="35" grpId="0"/>
      <p:bldP spid="43" grpId="0" animBg="1"/>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615F9-0DD5-4E44-A9DF-2DC70442AAD8}"/>
              </a:ext>
            </a:extLst>
          </p:cNvPr>
          <p:cNvSpPr>
            <a:spLocks noGrp="1"/>
          </p:cNvSpPr>
          <p:nvPr>
            <p:ph type="title"/>
          </p:nvPr>
        </p:nvSpPr>
        <p:spPr/>
        <p:txBody>
          <a:bodyPr/>
          <a:lstStyle/>
          <a:p>
            <a:r>
              <a:rPr lang="en-US" dirty="0"/>
              <a:t>Build Validation: Explore DynamoDB </a:t>
            </a:r>
            <a:r>
              <a:rPr lang="en-US" dirty="0" err="1"/>
              <a:t>BuildValidationRequest</a:t>
            </a:r>
            <a:r>
              <a:rPr lang="en-US" dirty="0"/>
              <a:t> Table</a:t>
            </a:r>
          </a:p>
        </p:txBody>
      </p:sp>
      <p:sp>
        <p:nvSpPr>
          <p:cNvPr id="6" name="Arrow: Right 5">
            <a:extLst>
              <a:ext uri="{FF2B5EF4-FFF2-40B4-BE49-F238E27FC236}">
                <a16:creationId xmlns:a16="http://schemas.microsoft.com/office/drawing/2014/main" id="{FF4DD721-8792-4768-A110-FFE0C5EC7414}"/>
              </a:ext>
            </a:extLst>
          </p:cNvPr>
          <p:cNvSpPr/>
          <p:nvPr/>
        </p:nvSpPr>
        <p:spPr>
          <a:xfrm rot="18884519" flipH="1">
            <a:off x="168960" y="2418441"/>
            <a:ext cx="360574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Name of the Pipeline that requests validation</a:t>
            </a:r>
            <a:endParaRPr lang="en-US" sz="1200" dirty="0">
              <a:latin typeface="Calibri Light" charset="0"/>
              <a:ea typeface="Calibri Light" charset="0"/>
              <a:cs typeface="Calibri Light" charset="0"/>
            </a:endParaRPr>
          </a:p>
        </p:txBody>
      </p:sp>
      <p:sp>
        <p:nvSpPr>
          <p:cNvPr id="7" name="Arrow: Right 6">
            <a:extLst>
              <a:ext uri="{FF2B5EF4-FFF2-40B4-BE49-F238E27FC236}">
                <a16:creationId xmlns:a16="http://schemas.microsoft.com/office/drawing/2014/main" id="{77BD530D-8756-4781-A7E0-364DB9672603}"/>
              </a:ext>
            </a:extLst>
          </p:cNvPr>
          <p:cNvSpPr/>
          <p:nvPr/>
        </p:nvSpPr>
        <p:spPr>
          <a:xfrm rot="18899174" flipH="1">
            <a:off x="3040632" y="2423075"/>
            <a:ext cx="3508305" cy="7539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 Configuration to use</a:t>
            </a:r>
            <a:endParaRPr lang="en-US" sz="1200"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84F6C7D3-1C35-4BB5-B44C-F811BBFC1B63}"/>
              </a:ext>
            </a:extLst>
          </p:cNvPr>
          <p:cNvSpPr/>
          <p:nvPr/>
        </p:nvSpPr>
        <p:spPr>
          <a:xfrm rot="18962827" flipH="1">
            <a:off x="4369638" y="2510776"/>
            <a:ext cx="33918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Full </a:t>
            </a:r>
            <a:r>
              <a:rPr lang="en-US" sz="1200" b="1" dirty="0" err="1">
                <a:latin typeface="Calibri Light" charset="0"/>
                <a:ea typeface="Calibri Light" charset="0"/>
                <a:cs typeface="Calibri Light" charset="0"/>
              </a:rPr>
              <a:t>Monspec</a:t>
            </a:r>
            <a:r>
              <a:rPr lang="en-US" sz="1200" b="1" dirty="0">
                <a:latin typeface="Calibri Light" charset="0"/>
                <a:ea typeface="Calibri Light" charset="0"/>
                <a:cs typeface="Calibri Light" charset="0"/>
              </a:rPr>
              <a:t> Configuration</a:t>
            </a:r>
            <a:endParaRPr lang="en-US" sz="1200"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B7C7642B-9686-4186-BEF9-52CA64B9531F}"/>
              </a:ext>
            </a:extLst>
          </p:cNvPr>
          <p:cNvSpPr/>
          <p:nvPr/>
        </p:nvSpPr>
        <p:spPr>
          <a:xfrm rot="18860852" flipH="1">
            <a:off x="5570143" y="2463858"/>
            <a:ext cx="3337086"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Action that entered Request</a:t>
            </a:r>
            <a:endParaRPr lang="en-US" sz="12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9373AECB-045C-4405-BEE1-CC2A0CC7440F}"/>
              </a:ext>
            </a:extLst>
          </p:cNvPr>
          <p:cNvSpPr/>
          <p:nvPr/>
        </p:nvSpPr>
        <p:spPr>
          <a:xfrm rot="18876650" flipH="1">
            <a:off x="7525419" y="2434333"/>
            <a:ext cx="3435293"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Timestamp WHEN we can start build validation</a:t>
            </a:r>
            <a:endParaRPr lang="en-US" sz="1200" dirty="0">
              <a:latin typeface="Calibri Light" charset="0"/>
              <a:ea typeface="Calibri Light" charset="0"/>
              <a:cs typeface="Calibri Light" charset="0"/>
            </a:endParaRPr>
          </a:p>
        </p:txBody>
      </p:sp>
      <p:sp>
        <p:nvSpPr>
          <p:cNvPr id="11" name="Arrow: Right 10">
            <a:extLst>
              <a:ext uri="{FF2B5EF4-FFF2-40B4-BE49-F238E27FC236}">
                <a16:creationId xmlns:a16="http://schemas.microsoft.com/office/drawing/2014/main" id="{4FC9B47B-B503-42A3-96EC-CA0F5191D8AE}"/>
              </a:ext>
            </a:extLst>
          </p:cNvPr>
          <p:cNvSpPr/>
          <p:nvPr/>
        </p:nvSpPr>
        <p:spPr>
          <a:xfrm rot="18864446" flipH="1">
            <a:off x="9624799" y="2666771"/>
            <a:ext cx="2788273"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Status: waiting, ok, violation …</a:t>
            </a:r>
            <a:endParaRPr lang="en-US" sz="1200" dirty="0">
              <a:latin typeface="Calibri Light" charset="0"/>
              <a:ea typeface="Calibri Light" charset="0"/>
              <a:cs typeface="Calibri Light" charset="0"/>
            </a:endParaRPr>
          </a:p>
        </p:txBody>
      </p:sp>
      <p:pic>
        <p:nvPicPr>
          <p:cNvPr id="3" name="Picture 2">
            <a:extLst>
              <a:ext uri="{FF2B5EF4-FFF2-40B4-BE49-F238E27FC236}">
                <a16:creationId xmlns:a16="http://schemas.microsoft.com/office/drawing/2014/main" id="{DFE06C1A-D81B-4E0A-8E7E-60DAA50A4E9C}"/>
              </a:ext>
            </a:extLst>
          </p:cNvPr>
          <p:cNvPicPr>
            <a:picLocks noChangeAspect="1"/>
          </p:cNvPicPr>
          <p:nvPr/>
        </p:nvPicPr>
        <p:blipFill>
          <a:blip r:embed="rId2"/>
          <a:stretch>
            <a:fillRect/>
          </a:stretch>
        </p:blipFill>
        <p:spPr>
          <a:xfrm>
            <a:off x="0" y="4000623"/>
            <a:ext cx="12192000" cy="884729"/>
          </a:xfrm>
          <a:prstGeom prst="rect">
            <a:avLst/>
          </a:prstGeom>
        </p:spPr>
      </p:pic>
      <p:sp>
        <p:nvSpPr>
          <p:cNvPr id="12" name="Arrow: Right 11">
            <a:extLst>
              <a:ext uri="{FF2B5EF4-FFF2-40B4-BE49-F238E27FC236}">
                <a16:creationId xmlns:a16="http://schemas.microsoft.com/office/drawing/2014/main" id="{7031F6CF-DF98-4E2D-94AF-9ACDF076FF95}"/>
              </a:ext>
            </a:extLst>
          </p:cNvPr>
          <p:cNvSpPr/>
          <p:nvPr/>
        </p:nvSpPr>
        <p:spPr>
          <a:xfrm rot="18884519" flipH="1">
            <a:off x="2140695" y="2452487"/>
            <a:ext cx="34037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Action to Approve/Reject</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125547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981C7B-F6B2-4028-8930-63E41E4D84D2}"/>
              </a:ext>
            </a:extLst>
          </p:cNvPr>
          <p:cNvPicPr>
            <a:picLocks noChangeAspect="1"/>
          </p:cNvPicPr>
          <p:nvPr/>
        </p:nvPicPr>
        <p:blipFill>
          <a:blip r:embed="rId2"/>
          <a:stretch>
            <a:fillRect/>
          </a:stretch>
        </p:blipFill>
        <p:spPr>
          <a:xfrm>
            <a:off x="335477" y="2466690"/>
            <a:ext cx="5360843" cy="3167422"/>
          </a:xfrm>
          <a:prstGeom prst="rect">
            <a:avLst/>
          </a:prstGeom>
        </p:spPr>
      </p:pic>
      <p:pic>
        <p:nvPicPr>
          <p:cNvPr id="5" name="Picture 4">
            <a:extLst>
              <a:ext uri="{FF2B5EF4-FFF2-40B4-BE49-F238E27FC236}">
                <a16:creationId xmlns:a16="http://schemas.microsoft.com/office/drawing/2014/main" id="{D414E0EA-161B-48E8-A945-0A7FEE742C7D}"/>
              </a:ext>
            </a:extLst>
          </p:cNvPr>
          <p:cNvPicPr>
            <a:picLocks noChangeAspect="1"/>
          </p:cNvPicPr>
          <p:nvPr/>
        </p:nvPicPr>
        <p:blipFill>
          <a:blip r:embed="rId3"/>
          <a:stretch>
            <a:fillRect/>
          </a:stretch>
        </p:blipFill>
        <p:spPr>
          <a:xfrm>
            <a:off x="6061218" y="1141976"/>
            <a:ext cx="4279698" cy="5617541"/>
          </a:xfrm>
          <a:prstGeom prst="rect">
            <a:avLst/>
          </a:prstGeom>
        </p:spPr>
      </p:pic>
      <p:sp>
        <p:nvSpPr>
          <p:cNvPr id="2" name="Title 1">
            <a:extLst>
              <a:ext uri="{FF2B5EF4-FFF2-40B4-BE49-F238E27FC236}">
                <a16:creationId xmlns:a16="http://schemas.microsoft.com/office/drawing/2014/main" id="{45A7E1D1-BEF3-4B60-90B1-C87A14FD28AB}"/>
              </a:ext>
            </a:extLst>
          </p:cNvPr>
          <p:cNvSpPr>
            <a:spLocks noGrp="1"/>
          </p:cNvSpPr>
          <p:nvPr>
            <p:ph type="title"/>
          </p:nvPr>
        </p:nvSpPr>
        <p:spPr/>
        <p:txBody>
          <a:bodyPr/>
          <a:lstStyle/>
          <a:p>
            <a:r>
              <a:rPr lang="en-US" dirty="0"/>
              <a:t>Build Validation: Explore “Register Staging Validation”</a:t>
            </a:r>
          </a:p>
        </p:txBody>
      </p:sp>
      <p:pic>
        <p:nvPicPr>
          <p:cNvPr id="10" name="Picture 9">
            <a:extLst>
              <a:ext uri="{FF2B5EF4-FFF2-40B4-BE49-F238E27FC236}">
                <a16:creationId xmlns:a16="http://schemas.microsoft.com/office/drawing/2014/main" id="{5577B802-7E7B-41D4-850B-5343CA8A3B0B}"/>
              </a:ext>
            </a:extLst>
          </p:cNvPr>
          <p:cNvPicPr>
            <a:picLocks noChangeAspect="1"/>
          </p:cNvPicPr>
          <p:nvPr/>
        </p:nvPicPr>
        <p:blipFill>
          <a:blip r:embed="rId4"/>
          <a:stretch>
            <a:fillRect/>
          </a:stretch>
        </p:blipFill>
        <p:spPr>
          <a:xfrm>
            <a:off x="335477" y="1485900"/>
            <a:ext cx="2114550" cy="533400"/>
          </a:xfrm>
          <a:prstGeom prst="rect">
            <a:avLst/>
          </a:prstGeom>
        </p:spPr>
      </p:pic>
      <p:sp>
        <p:nvSpPr>
          <p:cNvPr id="11" name="Arrow: Down 10">
            <a:extLst>
              <a:ext uri="{FF2B5EF4-FFF2-40B4-BE49-F238E27FC236}">
                <a16:creationId xmlns:a16="http://schemas.microsoft.com/office/drawing/2014/main" id="{5844C331-5A85-4B40-91AF-F39A5088F0B5}"/>
              </a:ext>
            </a:extLst>
          </p:cNvPr>
          <p:cNvSpPr/>
          <p:nvPr/>
        </p:nvSpPr>
        <p:spPr>
          <a:xfrm>
            <a:off x="400050" y="1955800"/>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B0520E61-A215-4B22-BC30-F6D48589DB05}"/>
              </a:ext>
            </a:extLst>
          </p:cNvPr>
          <p:cNvSpPr/>
          <p:nvPr/>
        </p:nvSpPr>
        <p:spPr>
          <a:xfrm>
            <a:off x="3905191" y="2879725"/>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Right 16">
            <a:extLst>
              <a:ext uri="{FF2B5EF4-FFF2-40B4-BE49-F238E27FC236}">
                <a16:creationId xmlns:a16="http://schemas.microsoft.com/office/drawing/2014/main" id="{11D36778-A753-416F-B465-F74051CBF7D3}"/>
              </a:ext>
            </a:extLst>
          </p:cNvPr>
          <p:cNvSpPr/>
          <p:nvPr/>
        </p:nvSpPr>
        <p:spPr>
          <a:xfrm flipH="1">
            <a:off x="9237785" y="5089440"/>
            <a:ext cx="267760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StagingToProduction,5,ApproveStaging</a:t>
            </a:r>
          </a:p>
        </p:txBody>
      </p:sp>
      <p:sp>
        <p:nvSpPr>
          <p:cNvPr id="18" name="Arrow: Right 17">
            <a:extLst>
              <a:ext uri="{FF2B5EF4-FFF2-40B4-BE49-F238E27FC236}">
                <a16:creationId xmlns:a16="http://schemas.microsoft.com/office/drawing/2014/main" id="{9F5C5998-C7E4-4A81-9312-3E6D11117CDF}"/>
              </a:ext>
            </a:extLst>
          </p:cNvPr>
          <p:cNvSpPr/>
          <p:nvPr/>
        </p:nvSpPr>
        <p:spPr>
          <a:xfrm flipH="1">
            <a:off x="9078567" y="2058640"/>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Invoke</a:t>
            </a:r>
          </a:p>
        </p:txBody>
      </p:sp>
      <p:sp>
        <p:nvSpPr>
          <p:cNvPr id="19" name="Arrow: Right 18">
            <a:extLst>
              <a:ext uri="{FF2B5EF4-FFF2-40B4-BE49-F238E27FC236}">
                <a16:creationId xmlns:a16="http://schemas.microsoft.com/office/drawing/2014/main" id="{BD2A2744-A0B5-4697-B0AD-7A17A2FC916C}"/>
              </a:ext>
            </a:extLst>
          </p:cNvPr>
          <p:cNvSpPr/>
          <p:nvPr/>
        </p:nvSpPr>
        <p:spPr>
          <a:xfrm flipH="1">
            <a:off x="9078567" y="3216311"/>
            <a:ext cx="267760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RegisterStagingValidation</a:t>
            </a:r>
            <a:endParaRPr lang="en-US" sz="1200" dirty="0">
              <a:latin typeface="Calibri Light" charset="0"/>
              <a:ea typeface="Calibri Light" charset="0"/>
              <a:cs typeface="Calibri Light" charset="0"/>
            </a:endParaRPr>
          </a:p>
        </p:txBody>
      </p:sp>
      <p:sp>
        <p:nvSpPr>
          <p:cNvPr id="20" name="Arrow: Right 19">
            <a:extLst>
              <a:ext uri="{FF2B5EF4-FFF2-40B4-BE49-F238E27FC236}">
                <a16:creationId xmlns:a16="http://schemas.microsoft.com/office/drawing/2014/main" id="{885D2E72-3F98-4F28-BE17-F24058DAA8C2}"/>
              </a:ext>
            </a:extLst>
          </p:cNvPr>
          <p:cNvSpPr/>
          <p:nvPr/>
        </p:nvSpPr>
        <p:spPr>
          <a:xfrm flipH="1">
            <a:off x="9071867" y="3689453"/>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AWS Lambda</a:t>
            </a:r>
          </a:p>
        </p:txBody>
      </p:sp>
      <p:sp>
        <p:nvSpPr>
          <p:cNvPr id="21" name="Arrow: Right 20">
            <a:extLst>
              <a:ext uri="{FF2B5EF4-FFF2-40B4-BE49-F238E27FC236}">
                <a16:creationId xmlns:a16="http://schemas.microsoft.com/office/drawing/2014/main" id="{D1654A4A-DBEB-4F80-8ED4-436BD7907C2C}"/>
              </a:ext>
            </a:extLst>
          </p:cNvPr>
          <p:cNvSpPr/>
          <p:nvPr/>
        </p:nvSpPr>
        <p:spPr>
          <a:xfrm flipH="1">
            <a:off x="9237785" y="4752921"/>
            <a:ext cx="267760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registerDynatraceBuildValidation</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87B2FA87-AC7F-4729-8A29-D61B8040681B}"/>
              </a:ext>
            </a:extLst>
          </p:cNvPr>
          <p:cNvSpPr/>
          <p:nvPr/>
        </p:nvSpPr>
        <p:spPr>
          <a:xfrm flipH="1">
            <a:off x="9154826" y="6395224"/>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p:txBody>
      </p:sp>
      <p:sp>
        <p:nvSpPr>
          <p:cNvPr id="24" name="Rectangle 23">
            <a:extLst>
              <a:ext uri="{FF2B5EF4-FFF2-40B4-BE49-F238E27FC236}">
                <a16:creationId xmlns:a16="http://schemas.microsoft.com/office/drawing/2014/main" id="{2131AB87-F01A-4AC5-BFE5-34DBF8218094}"/>
              </a:ext>
            </a:extLst>
          </p:cNvPr>
          <p:cNvSpPr/>
          <p:nvPr/>
        </p:nvSpPr>
        <p:spPr>
          <a:xfrm>
            <a:off x="427482" y="4995237"/>
            <a:ext cx="1564280" cy="473056"/>
          </a:xfrm>
          <a:prstGeom prst="rect">
            <a:avLst/>
          </a:prstGeom>
          <a:noFill/>
          <a:ln w="381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5" name="Rectangle 24">
            <a:extLst>
              <a:ext uri="{FF2B5EF4-FFF2-40B4-BE49-F238E27FC236}">
                <a16:creationId xmlns:a16="http://schemas.microsoft.com/office/drawing/2014/main" id="{5649183D-B035-4632-B7D0-3FE7408901F0}"/>
              </a:ext>
            </a:extLst>
          </p:cNvPr>
          <p:cNvSpPr/>
          <p:nvPr/>
        </p:nvSpPr>
        <p:spPr>
          <a:xfrm>
            <a:off x="8510256" y="5194685"/>
            <a:ext cx="717335" cy="201180"/>
          </a:xfrm>
          <a:prstGeom prst="rect">
            <a:avLst/>
          </a:prstGeom>
          <a:noFill/>
          <a:ln w="381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2393731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1ADBD-A713-4E52-BA68-6336E3071A48}"/>
              </a:ext>
            </a:extLst>
          </p:cNvPr>
          <p:cNvPicPr>
            <a:picLocks noChangeAspect="1"/>
          </p:cNvPicPr>
          <p:nvPr/>
        </p:nvPicPr>
        <p:blipFill>
          <a:blip r:embed="rId2"/>
          <a:stretch>
            <a:fillRect/>
          </a:stretch>
        </p:blipFill>
        <p:spPr>
          <a:xfrm>
            <a:off x="698498" y="1655601"/>
            <a:ext cx="11231542" cy="3848637"/>
          </a:xfrm>
          <a:prstGeom prst="rect">
            <a:avLst/>
          </a:prstGeom>
        </p:spPr>
      </p:pic>
      <p:sp>
        <p:nvSpPr>
          <p:cNvPr id="2" name="Title 1">
            <a:extLst>
              <a:ext uri="{FF2B5EF4-FFF2-40B4-BE49-F238E27FC236}">
                <a16:creationId xmlns:a16="http://schemas.microsoft.com/office/drawing/2014/main" id="{3AB57240-D588-4684-9FB7-C2A798B956B4}"/>
              </a:ext>
            </a:extLst>
          </p:cNvPr>
          <p:cNvSpPr>
            <a:spLocks noGrp="1"/>
          </p:cNvSpPr>
          <p:nvPr>
            <p:ph type="title"/>
          </p:nvPr>
        </p:nvSpPr>
        <p:spPr/>
        <p:txBody>
          <a:bodyPr/>
          <a:lstStyle/>
          <a:p>
            <a:r>
              <a:rPr lang="en-US" dirty="0"/>
              <a:t>Build Validation: Explore “AWS </a:t>
            </a:r>
            <a:r>
              <a:rPr lang="en-US" dirty="0" err="1"/>
              <a:t>CloudWatch</a:t>
            </a:r>
            <a:r>
              <a:rPr lang="en-US" dirty="0"/>
              <a:t> Rule”</a:t>
            </a:r>
          </a:p>
        </p:txBody>
      </p:sp>
      <p:sp>
        <p:nvSpPr>
          <p:cNvPr id="10" name="Arrow: Right 9">
            <a:extLst>
              <a:ext uri="{FF2B5EF4-FFF2-40B4-BE49-F238E27FC236}">
                <a16:creationId xmlns:a16="http://schemas.microsoft.com/office/drawing/2014/main" id="{ABE6C9AC-5DB5-45A8-8D6D-56299AC776AA}"/>
              </a:ext>
            </a:extLst>
          </p:cNvPr>
          <p:cNvSpPr/>
          <p:nvPr/>
        </p:nvSpPr>
        <p:spPr>
          <a:xfrm flipH="1">
            <a:off x="4790440" y="41450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#2 every 2 minutes</a:t>
            </a:r>
          </a:p>
        </p:txBody>
      </p:sp>
      <p:sp>
        <p:nvSpPr>
          <p:cNvPr id="11" name="Arrow: Right 10">
            <a:extLst>
              <a:ext uri="{FF2B5EF4-FFF2-40B4-BE49-F238E27FC236}">
                <a16:creationId xmlns:a16="http://schemas.microsoft.com/office/drawing/2014/main" id="{88338A7C-CA92-4AEE-AEDE-138D99CD58F9}"/>
              </a:ext>
            </a:extLst>
          </p:cNvPr>
          <p:cNvSpPr/>
          <p:nvPr/>
        </p:nvSpPr>
        <p:spPr>
          <a:xfrm>
            <a:off x="193260" y="2276710"/>
            <a:ext cx="2043913" cy="7328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#1 Rule was created by </a:t>
            </a:r>
            <a:r>
              <a:rPr lang="en-US" sz="1200" dirty="0" err="1">
                <a:latin typeface="Calibri Light" charset="0"/>
                <a:ea typeface="Calibri Light" charset="0"/>
                <a:cs typeface="Calibri Light" charset="0"/>
              </a:rPr>
              <a:t>CloudFormation</a:t>
            </a:r>
            <a:endParaRPr lang="en-US" sz="1200" dirty="0">
              <a:latin typeface="Calibri Light" charset="0"/>
              <a:ea typeface="Calibri Light" charset="0"/>
              <a:cs typeface="Calibri Light" charset="0"/>
            </a:endParaRPr>
          </a:p>
        </p:txBody>
      </p:sp>
      <p:sp>
        <p:nvSpPr>
          <p:cNvPr id="12" name="Arrow: Right 11">
            <a:extLst>
              <a:ext uri="{FF2B5EF4-FFF2-40B4-BE49-F238E27FC236}">
                <a16:creationId xmlns:a16="http://schemas.microsoft.com/office/drawing/2014/main" id="{0E609B1E-6AAD-4957-850C-D01E0A5FC46A}"/>
              </a:ext>
            </a:extLst>
          </p:cNvPr>
          <p:cNvSpPr/>
          <p:nvPr/>
        </p:nvSpPr>
        <p:spPr>
          <a:xfrm flipH="1">
            <a:off x="10097739" y="42974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#3 executes this Lambda</a:t>
            </a:r>
          </a:p>
        </p:txBody>
      </p:sp>
    </p:spTree>
    <p:extLst>
      <p:ext uri="{BB962C8B-B14F-4D97-AF65-F5344CB8AC3E}">
        <p14:creationId xmlns:p14="http://schemas.microsoft.com/office/powerpoint/2010/main" val="218597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a:xfrm>
            <a:off x="698498" y="151622"/>
            <a:ext cx="10774365" cy="668960"/>
          </a:xfrm>
        </p:spPr>
        <p:txBody>
          <a:bodyPr/>
          <a:lstStyle/>
          <a:p>
            <a:r>
              <a:rPr lang="en-US" dirty="0"/>
              <a:t>Prerequisites: AWS with Dynatrace</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a:xfrm>
            <a:off x="698498" y="956316"/>
            <a:ext cx="10774365" cy="4575175"/>
          </a:xfrm>
        </p:spPr>
        <p:txBody>
          <a:bodyPr/>
          <a:lstStyle/>
          <a:p>
            <a:pPr marL="457200" indent="-457200">
              <a:buFont typeface="+mj-lt"/>
              <a:buAutoNum type="arabicPeriod"/>
            </a:pPr>
            <a:r>
              <a:rPr lang="en-US" dirty="0"/>
              <a:t>Download: </a:t>
            </a:r>
            <a:r>
              <a:rPr lang="en-US" dirty="0">
                <a:hlinkClick r:id="rId2"/>
              </a:rPr>
              <a:t>https://github.com/Dynatrace/AWSDevOpsTutorial</a:t>
            </a:r>
            <a:endParaRPr lang="en-US" dirty="0"/>
          </a:p>
          <a:p>
            <a:pPr marL="457200" indent="-457200">
              <a:buFont typeface="+mj-lt"/>
              <a:buAutoNum type="arabicPeriod"/>
            </a:pPr>
            <a:r>
              <a:rPr lang="en-US" dirty="0"/>
              <a:t>Login to your AWS Account: </a:t>
            </a:r>
            <a:r>
              <a:rPr lang="en-US" dirty="0">
                <a:hlinkClick r:id="rId3"/>
              </a:rPr>
              <a:t>http://aws.amazon.com</a:t>
            </a:r>
            <a:r>
              <a:rPr lang="en-US" dirty="0"/>
              <a:t> </a:t>
            </a:r>
          </a:p>
          <a:p>
            <a:pPr marL="914400" lvl="1" indent="-457200">
              <a:buFont typeface="+mj-lt"/>
              <a:buAutoNum type="arabicPeriod"/>
            </a:pPr>
            <a:r>
              <a:rPr lang="en-US" dirty="0"/>
              <a:t>For our HOTDAY we will operate in US-West-2 (Oregon)</a:t>
            </a:r>
          </a:p>
          <a:p>
            <a:pPr marL="914400" lvl="1" indent="-457200">
              <a:buFont typeface="+mj-lt"/>
              <a:buAutoNum type="arabicPeriod"/>
            </a:pPr>
            <a:r>
              <a:rPr lang="en-US" dirty="0"/>
              <a:t>Make sure you SWITCH to that region</a:t>
            </a:r>
          </a:p>
          <a:p>
            <a:pPr marL="457200" indent="-457200">
              <a:buFont typeface="+mj-lt"/>
              <a:buAutoNum type="arabicPeriod"/>
            </a:pPr>
            <a:endParaRPr lang="en-US" dirty="0"/>
          </a:p>
          <a:p>
            <a:pPr marL="457200" indent="-457200">
              <a:buFont typeface="+mj-lt"/>
              <a:buAutoNum type="arabicPeriod"/>
            </a:pPr>
            <a:r>
              <a:rPr lang="en-US" dirty="0"/>
              <a:t>Now to go My Billings Dashboard and redeem your AWS Voucher</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457200" indent="-457200">
              <a:buFont typeface="+mj-lt"/>
              <a:buAutoNum type="arabicPeriod"/>
            </a:pPr>
            <a:r>
              <a:rPr lang="en-US" dirty="0"/>
              <a:t>Login to: </a:t>
            </a:r>
            <a:r>
              <a:rPr lang="en-US" dirty="0">
                <a:hlinkClick r:id="rId4"/>
              </a:rPr>
              <a:t>https://TENANT.sprint.dynatracelabs.com</a:t>
            </a:r>
            <a:endParaRPr lang="en-US" dirty="0"/>
          </a:p>
          <a:p>
            <a:pPr marL="914400" lvl="1" indent="-457200">
              <a:buFont typeface="+mj-lt"/>
              <a:buAutoNum type="arabicPeriod"/>
            </a:pPr>
            <a:r>
              <a:rPr lang="en-US" dirty="0"/>
              <a:t>Login with your student it on your card</a:t>
            </a:r>
          </a:p>
        </p:txBody>
      </p:sp>
      <p:pic>
        <p:nvPicPr>
          <p:cNvPr id="4" name="Picture 3">
            <a:extLst>
              <a:ext uri="{FF2B5EF4-FFF2-40B4-BE49-F238E27FC236}">
                <a16:creationId xmlns:a16="http://schemas.microsoft.com/office/drawing/2014/main" id="{8F1BB98F-4590-46C8-9973-809D44045E4A}"/>
              </a:ext>
            </a:extLst>
          </p:cNvPr>
          <p:cNvPicPr>
            <a:picLocks noChangeAspect="1"/>
          </p:cNvPicPr>
          <p:nvPr/>
        </p:nvPicPr>
        <p:blipFill>
          <a:blip r:embed="rId5"/>
          <a:stretch>
            <a:fillRect/>
          </a:stretch>
        </p:blipFill>
        <p:spPr>
          <a:xfrm>
            <a:off x="7947010" y="1365855"/>
            <a:ext cx="2885832" cy="1512960"/>
          </a:xfrm>
          <a:prstGeom prst="rect">
            <a:avLst/>
          </a:prstGeom>
        </p:spPr>
      </p:pic>
      <p:sp>
        <p:nvSpPr>
          <p:cNvPr id="5" name="Arrow: Right 4">
            <a:extLst>
              <a:ext uri="{FF2B5EF4-FFF2-40B4-BE49-F238E27FC236}">
                <a16:creationId xmlns:a16="http://schemas.microsoft.com/office/drawing/2014/main" id="{F2948EFC-6762-4821-B508-3EFABD417CEA}"/>
              </a:ext>
            </a:extLst>
          </p:cNvPr>
          <p:cNvSpPr/>
          <p:nvPr/>
        </p:nvSpPr>
        <p:spPr>
          <a:xfrm>
            <a:off x="6968602" y="1880019"/>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6" name="Picture 5">
            <a:extLst>
              <a:ext uri="{FF2B5EF4-FFF2-40B4-BE49-F238E27FC236}">
                <a16:creationId xmlns:a16="http://schemas.microsoft.com/office/drawing/2014/main" id="{7349AA82-6828-4AC1-9499-77F035C0206F}"/>
              </a:ext>
            </a:extLst>
          </p:cNvPr>
          <p:cNvPicPr>
            <a:picLocks noChangeAspect="1"/>
          </p:cNvPicPr>
          <p:nvPr/>
        </p:nvPicPr>
        <p:blipFill>
          <a:blip r:embed="rId6"/>
          <a:stretch>
            <a:fillRect/>
          </a:stretch>
        </p:blipFill>
        <p:spPr>
          <a:xfrm>
            <a:off x="1985027" y="3622875"/>
            <a:ext cx="3522423" cy="1578402"/>
          </a:xfrm>
          <a:prstGeom prst="rect">
            <a:avLst/>
          </a:prstGeom>
        </p:spPr>
      </p:pic>
      <p:sp>
        <p:nvSpPr>
          <p:cNvPr id="7" name="Arrow: Right 6">
            <a:extLst>
              <a:ext uri="{FF2B5EF4-FFF2-40B4-BE49-F238E27FC236}">
                <a16:creationId xmlns:a16="http://schemas.microsoft.com/office/drawing/2014/main" id="{C027ED05-201E-4206-B7E2-9697B4C386F4}"/>
              </a:ext>
            </a:extLst>
          </p:cNvPr>
          <p:cNvSpPr/>
          <p:nvPr/>
        </p:nvSpPr>
        <p:spPr>
          <a:xfrm>
            <a:off x="1174909" y="451187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pic>
        <p:nvPicPr>
          <p:cNvPr id="8" name="Picture 7">
            <a:extLst>
              <a:ext uri="{FF2B5EF4-FFF2-40B4-BE49-F238E27FC236}">
                <a16:creationId xmlns:a16="http://schemas.microsoft.com/office/drawing/2014/main" id="{FC801DDB-C80F-4476-9A81-213479AFF3B8}"/>
              </a:ext>
            </a:extLst>
          </p:cNvPr>
          <p:cNvPicPr>
            <a:picLocks noChangeAspect="1"/>
          </p:cNvPicPr>
          <p:nvPr/>
        </p:nvPicPr>
        <p:blipFill>
          <a:blip r:embed="rId7"/>
          <a:stretch>
            <a:fillRect/>
          </a:stretch>
        </p:blipFill>
        <p:spPr>
          <a:xfrm>
            <a:off x="7487983" y="3620693"/>
            <a:ext cx="4203037" cy="2236833"/>
          </a:xfrm>
          <a:prstGeom prst="rect">
            <a:avLst/>
          </a:prstGeom>
        </p:spPr>
      </p:pic>
      <p:sp>
        <p:nvSpPr>
          <p:cNvPr id="9" name="Arrow: Right 8">
            <a:extLst>
              <a:ext uri="{FF2B5EF4-FFF2-40B4-BE49-F238E27FC236}">
                <a16:creationId xmlns:a16="http://schemas.microsoft.com/office/drawing/2014/main" id="{7045A0C5-1B64-4D50-B01D-211FC6717CC0}"/>
              </a:ext>
            </a:extLst>
          </p:cNvPr>
          <p:cNvSpPr/>
          <p:nvPr/>
        </p:nvSpPr>
        <p:spPr>
          <a:xfrm>
            <a:off x="6511401" y="512663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0" name="Arrow: Right 9">
            <a:extLst>
              <a:ext uri="{FF2B5EF4-FFF2-40B4-BE49-F238E27FC236}">
                <a16:creationId xmlns:a16="http://schemas.microsoft.com/office/drawing/2014/main" id="{D5A59620-1630-49E1-A0D7-AAA72C88F89C}"/>
              </a:ext>
            </a:extLst>
          </p:cNvPr>
          <p:cNvSpPr/>
          <p:nvPr/>
        </p:nvSpPr>
        <p:spPr>
          <a:xfrm>
            <a:off x="7859458" y="3958060"/>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AD5CB51A-EA7E-4C6C-ADE8-6A27EBF50D99}"/>
              </a:ext>
            </a:extLst>
          </p:cNvPr>
          <p:cNvSpPr/>
          <p:nvPr/>
        </p:nvSpPr>
        <p:spPr>
          <a:xfrm>
            <a:off x="8745283" y="5502509"/>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97345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Now lets run some builds!</a:t>
            </a:r>
          </a:p>
          <a:p>
            <a:r>
              <a:rPr lang="en-US" dirty="0"/>
              <a:t>#3 Testing our Staging Validation Process</a:t>
            </a:r>
          </a:p>
        </p:txBody>
      </p:sp>
    </p:spTree>
    <p:extLst>
      <p:ext uri="{BB962C8B-B14F-4D97-AF65-F5344CB8AC3E}">
        <p14:creationId xmlns:p14="http://schemas.microsoft.com/office/powerpoint/2010/main" val="2087949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FB29B-5DA6-47BD-8600-5C4E02A1E1C9}"/>
              </a:ext>
            </a:extLst>
          </p:cNvPr>
          <p:cNvSpPr>
            <a:spLocks noGrp="1"/>
          </p:cNvSpPr>
          <p:nvPr>
            <p:ph type="title"/>
          </p:nvPr>
        </p:nvSpPr>
        <p:spPr/>
        <p:txBody>
          <a:bodyPr/>
          <a:lstStyle/>
          <a:p>
            <a:r>
              <a:rPr lang="en-US" dirty="0"/>
              <a:t>Lets execute another build and test the automatic approval</a:t>
            </a:r>
          </a:p>
        </p:txBody>
      </p:sp>
      <p:pic>
        <p:nvPicPr>
          <p:cNvPr id="6" name="Picture 5">
            <a:extLst>
              <a:ext uri="{FF2B5EF4-FFF2-40B4-BE49-F238E27FC236}">
                <a16:creationId xmlns:a16="http://schemas.microsoft.com/office/drawing/2014/main" id="{EB349879-1960-4E43-81F5-16C7FBD14253}"/>
              </a:ext>
            </a:extLst>
          </p:cNvPr>
          <p:cNvPicPr>
            <a:picLocks noChangeAspect="1"/>
          </p:cNvPicPr>
          <p:nvPr/>
        </p:nvPicPr>
        <p:blipFill>
          <a:blip r:embed="rId2"/>
          <a:stretch>
            <a:fillRect/>
          </a:stretch>
        </p:blipFill>
        <p:spPr>
          <a:xfrm>
            <a:off x="627476" y="1240459"/>
            <a:ext cx="9368901" cy="3381309"/>
          </a:xfrm>
          <a:prstGeom prst="rect">
            <a:avLst/>
          </a:prstGeom>
        </p:spPr>
      </p:pic>
      <p:pic>
        <p:nvPicPr>
          <p:cNvPr id="8" name="Picture 7">
            <a:extLst>
              <a:ext uri="{FF2B5EF4-FFF2-40B4-BE49-F238E27FC236}">
                <a16:creationId xmlns:a16="http://schemas.microsoft.com/office/drawing/2014/main" id="{4204B614-9252-4CF8-841A-47C44C0D3CA6}"/>
              </a:ext>
            </a:extLst>
          </p:cNvPr>
          <p:cNvPicPr>
            <a:picLocks noChangeAspect="1"/>
          </p:cNvPicPr>
          <p:nvPr/>
        </p:nvPicPr>
        <p:blipFill>
          <a:blip r:embed="rId3"/>
          <a:stretch>
            <a:fillRect/>
          </a:stretch>
        </p:blipFill>
        <p:spPr>
          <a:xfrm>
            <a:off x="3888419" y="3014044"/>
            <a:ext cx="8072761" cy="3688631"/>
          </a:xfrm>
          <a:prstGeom prst="rect">
            <a:avLst/>
          </a:prstGeom>
        </p:spPr>
      </p:pic>
      <p:sp>
        <p:nvSpPr>
          <p:cNvPr id="17" name="Rectangle: Rounded Corners 16">
            <a:extLst>
              <a:ext uri="{FF2B5EF4-FFF2-40B4-BE49-F238E27FC236}">
                <a16:creationId xmlns:a16="http://schemas.microsoft.com/office/drawing/2014/main" id="{013C6665-672B-4AA8-8522-4ECD99A12FED}"/>
              </a:ext>
            </a:extLst>
          </p:cNvPr>
          <p:cNvSpPr/>
          <p:nvPr/>
        </p:nvSpPr>
        <p:spPr>
          <a:xfrm>
            <a:off x="627476" y="5041791"/>
            <a:ext cx="3181044" cy="1216966"/>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Calibri Light" charset="0"/>
                <a:ea typeface="Calibri Light" charset="0"/>
                <a:cs typeface="Calibri Light" charset="0"/>
              </a:rPr>
              <a:t>TIP</a:t>
            </a:r>
            <a:r>
              <a:rPr lang="en-US" dirty="0">
                <a:latin typeface="Calibri Light" charset="0"/>
                <a:ea typeface="Calibri Light" charset="0"/>
                <a:cs typeface="Calibri Light" charset="0"/>
              </a:rPr>
              <a:t>: Want to approve a rejected Build?</a:t>
            </a:r>
          </a:p>
          <a:p>
            <a:pPr algn="ctr"/>
            <a:r>
              <a:rPr lang="en-US" dirty="0">
                <a:latin typeface="Calibri Light" charset="0"/>
                <a:ea typeface="Calibri Light" charset="0"/>
                <a:cs typeface="Calibri Light" charset="0"/>
              </a:rPr>
              <a:t>“Retry” stage and manually approve</a:t>
            </a:r>
          </a:p>
        </p:txBody>
      </p:sp>
    </p:spTree>
    <p:extLst>
      <p:ext uri="{BB962C8B-B14F-4D97-AF65-F5344CB8AC3E}">
        <p14:creationId xmlns:p14="http://schemas.microsoft.com/office/powerpoint/2010/main" val="203699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C19E-84BA-4F1D-8809-70D0C7857F39}"/>
              </a:ext>
            </a:extLst>
          </p:cNvPr>
          <p:cNvSpPr>
            <a:spLocks noGrp="1"/>
          </p:cNvSpPr>
          <p:nvPr>
            <p:ph type="title"/>
          </p:nvPr>
        </p:nvSpPr>
        <p:spPr/>
        <p:txBody>
          <a:bodyPr/>
          <a:lstStyle/>
          <a:p>
            <a:r>
              <a:rPr lang="en-US" dirty="0"/>
              <a:t>Explore the Build Validation Report</a:t>
            </a:r>
          </a:p>
        </p:txBody>
      </p:sp>
      <p:pic>
        <p:nvPicPr>
          <p:cNvPr id="5" name="Picture 4">
            <a:extLst>
              <a:ext uri="{FF2B5EF4-FFF2-40B4-BE49-F238E27FC236}">
                <a16:creationId xmlns:a16="http://schemas.microsoft.com/office/drawing/2014/main" id="{74BF1997-95D7-41F5-9C91-EA53FF63176D}"/>
              </a:ext>
            </a:extLst>
          </p:cNvPr>
          <p:cNvPicPr>
            <a:picLocks noChangeAspect="1"/>
          </p:cNvPicPr>
          <p:nvPr/>
        </p:nvPicPr>
        <p:blipFill>
          <a:blip r:embed="rId2"/>
          <a:stretch>
            <a:fillRect/>
          </a:stretch>
        </p:blipFill>
        <p:spPr>
          <a:xfrm>
            <a:off x="1012054" y="1687898"/>
            <a:ext cx="10286627" cy="5170102"/>
          </a:xfrm>
          <a:prstGeom prst="rect">
            <a:avLst/>
          </a:prstGeom>
        </p:spPr>
      </p:pic>
      <p:sp>
        <p:nvSpPr>
          <p:cNvPr id="6" name="TextBox 5">
            <a:extLst>
              <a:ext uri="{FF2B5EF4-FFF2-40B4-BE49-F238E27FC236}">
                <a16:creationId xmlns:a16="http://schemas.microsoft.com/office/drawing/2014/main" id="{701F1CB8-71E6-443A-85BF-46818861C4B2}"/>
              </a:ext>
            </a:extLst>
          </p:cNvPr>
          <p:cNvSpPr txBox="1"/>
          <p:nvPr/>
        </p:nvSpPr>
        <p:spPr>
          <a:xfrm>
            <a:off x="1022960" y="1333500"/>
            <a:ext cx="10275721" cy="354398"/>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Open in Browser: http://YOURAPIGATEWAY.amazonaws.com/v1/BuildValidationResults</a:t>
            </a:r>
          </a:p>
        </p:txBody>
      </p:sp>
    </p:spTree>
    <p:extLst>
      <p:ext uri="{BB962C8B-B14F-4D97-AF65-F5344CB8AC3E}">
        <p14:creationId xmlns:p14="http://schemas.microsoft.com/office/powerpoint/2010/main" val="168748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D29-892A-418C-B799-3F831DBE5B81}"/>
              </a:ext>
            </a:extLst>
          </p:cNvPr>
          <p:cNvSpPr>
            <a:spLocks noGrp="1"/>
          </p:cNvSpPr>
          <p:nvPr>
            <p:ph type="title"/>
          </p:nvPr>
        </p:nvSpPr>
        <p:spPr/>
        <p:txBody>
          <a:bodyPr/>
          <a:lstStyle/>
          <a:p>
            <a:r>
              <a:rPr lang="en-US" dirty="0"/>
              <a:t>Simulating Different “Bad” Builds</a:t>
            </a:r>
          </a:p>
        </p:txBody>
      </p:sp>
      <p:sp>
        <p:nvSpPr>
          <p:cNvPr id="3" name="Content Placeholder 2">
            <a:extLst>
              <a:ext uri="{FF2B5EF4-FFF2-40B4-BE49-F238E27FC236}">
                <a16:creationId xmlns:a16="http://schemas.microsoft.com/office/drawing/2014/main" id="{E1775C07-7788-4C83-B579-E3C5CC3175E8}"/>
              </a:ext>
            </a:extLst>
          </p:cNvPr>
          <p:cNvSpPr>
            <a:spLocks noGrp="1"/>
          </p:cNvSpPr>
          <p:nvPr>
            <p:ph sz="quarter" idx="12"/>
          </p:nvPr>
        </p:nvSpPr>
        <p:spPr>
          <a:xfrm>
            <a:off x="698498" y="1449387"/>
            <a:ext cx="10774365" cy="485945"/>
          </a:xfrm>
        </p:spPr>
        <p:txBody>
          <a:bodyPr/>
          <a:lstStyle/>
          <a:p>
            <a:r>
              <a:rPr lang="en-US" dirty="0"/>
              <a:t>Application looks for </a:t>
            </a:r>
            <a:r>
              <a:rPr lang="en-US" dirty="0" err="1"/>
              <a:t>Env</a:t>
            </a:r>
            <a:r>
              <a:rPr lang="en-US" dirty="0"/>
              <a:t> variable BUILD_NUMBER during startup. Allowed values, 1, 2, 3, 4</a:t>
            </a:r>
          </a:p>
        </p:txBody>
      </p:sp>
      <p:graphicFrame>
        <p:nvGraphicFramePr>
          <p:cNvPr id="4" name="Table 3">
            <a:extLst>
              <a:ext uri="{FF2B5EF4-FFF2-40B4-BE49-F238E27FC236}">
                <a16:creationId xmlns:a16="http://schemas.microsoft.com/office/drawing/2014/main" id="{89EA31A6-E0E8-4A66-9D35-7055A104A396}"/>
              </a:ext>
            </a:extLst>
          </p:cNvPr>
          <p:cNvGraphicFramePr>
            <a:graphicFrameLocks noGrp="1"/>
          </p:cNvGraphicFramePr>
          <p:nvPr>
            <p:extLst>
              <p:ext uri="{D42A27DB-BD31-4B8C-83A1-F6EECF244321}">
                <p14:modId xmlns:p14="http://schemas.microsoft.com/office/powerpoint/2010/main" val="2137716457"/>
              </p:ext>
            </p:extLst>
          </p:nvPr>
        </p:nvGraphicFramePr>
        <p:xfrm>
          <a:off x="1046578" y="2006353"/>
          <a:ext cx="6375154" cy="1854200"/>
        </p:xfrm>
        <a:graphic>
          <a:graphicData uri="http://schemas.openxmlformats.org/drawingml/2006/table">
            <a:tbl>
              <a:tblPr firstRow="1" bandRow="1">
                <a:tableStyleId>{5C22544A-7EE6-4342-B048-85BDC9FD1C3A}</a:tableStyleId>
              </a:tblPr>
              <a:tblGrid>
                <a:gridCol w="1723255">
                  <a:extLst>
                    <a:ext uri="{9D8B030D-6E8A-4147-A177-3AD203B41FA5}">
                      <a16:colId xmlns:a16="http://schemas.microsoft.com/office/drawing/2014/main" val="613651290"/>
                    </a:ext>
                  </a:extLst>
                </a:gridCol>
                <a:gridCol w="4651899">
                  <a:extLst>
                    <a:ext uri="{9D8B030D-6E8A-4147-A177-3AD203B41FA5}">
                      <a16:colId xmlns:a16="http://schemas.microsoft.com/office/drawing/2014/main" val="1660718562"/>
                    </a:ext>
                  </a:extLst>
                </a:gridCol>
              </a:tblGrid>
              <a:tr h="370840">
                <a:tc>
                  <a:txBody>
                    <a:bodyPr/>
                    <a:lstStyle/>
                    <a:p>
                      <a:r>
                        <a:rPr lang="en-US" dirty="0"/>
                        <a:t>Build Number</a:t>
                      </a:r>
                    </a:p>
                  </a:txBody>
                  <a:tcPr/>
                </a:tc>
                <a:tc>
                  <a:txBody>
                    <a:bodyPr/>
                    <a:lstStyle/>
                    <a:p>
                      <a:r>
                        <a:rPr lang="en-US" dirty="0"/>
                        <a:t>Behavior</a:t>
                      </a:r>
                    </a:p>
                  </a:txBody>
                  <a:tcPr/>
                </a:tc>
                <a:extLst>
                  <a:ext uri="{0D108BD9-81ED-4DB2-BD59-A6C34878D82A}">
                    <a16:rowId xmlns:a16="http://schemas.microsoft.com/office/drawing/2014/main" val="3310232825"/>
                  </a:ext>
                </a:extLst>
              </a:tr>
              <a:tr h="370840">
                <a:tc>
                  <a:txBody>
                    <a:bodyPr/>
                    <a:lstStyle/>
                    <a:p>
                      <a:r>
                        <a:rPr lang="en-US" dirty="0"/>
                        <a:t>1</a:t>
                      </a:r>
                    </a:p>
                  </a:txBody>
                  <a:tcPr/>
                </a:tc>
                <a:tc>
                  <a:txBody>
                    <a:bodyPr/>
                    <a:lstStyle/>
                    <a:p>
                      <a:r>
                        <a:rPr lang="en-US" dirty="0"/>
                        <a:t>No Problem</a:t>
                      </a:r>
                    </a:p>
                  </a:txBody>
                  <a:tcPr/>
                </a:tc>
                <a:extLst>
                  <a:ext uri="{0D108BD9-81ED-4DB2-BD59-A6C34878D82A}">
                    <a16:rowId xmlns:a16="http://schemas.microsoft.com/office/drawing/2014/main" val="4067455955"/>
                  </a:ext>
                </a:extLst>
              </a:tr>
              <a:tr h="370840">
                <a:tc>
                  <a:txBody>
                    <a:bodyPr/>
                    <a:lstStyle/>
                    <a:p>
                      <a:r>
                        <a:rPr lang="en-US" dirty="0"/>
                        <a:t>2</a:t>
                      </a:r>
                    </a:p>
                  </a:txBody>
                  <a:tcPr/>
                </a:tc>
                <a:tc>
                  <a:txBody>
                    <a:bodyPr/>
                    <a:lstStyle/>
                    <a:p>
                      <a:r>
                        <a:rPr lang="en-US" dirty="0"/>
                        <a:t>50% of requests return HTTP 500</a:t>
                      </a:r>
                    </a:p>
                  </a:txBody>
                  <a:tcPr/>
                </a:tc>
                <a:extLst>
                  <a:ext uri="{0D108BD9-81ED-4DB2-BD59-A6C34878D82A}">
                    <a16:rowId xmlns:a16="http://schemas.microsoft.com/office/drawing/2014/main" val="3760553225"/>
                  </a:ext>
                </a:extLst>
              </a:tr>
              <a:tr h="370840">
                <a:tc>
                  <a:txBody>
                    <a:bodyPr/>
                    <a:lstStyle/>
                    <a:p>
                      <a:r>
                        <a:rPr lang="en-US" dirty="0"/>
                        <a:t>3</a:t>
                      </a:r>
                    </a:p>
                  </a:txBody>
                  <a:tcPr/>
                </a:tc>
                <a:tc>
                  <a:txBody>
                    <a:bodyPr/>
                    <a:lstStyle/>
                    <a:p>
                      <a:r>
                        <a:rPr lang="en-US" dirty="0"/>
                        <a:t>No Problem</a:t>
                      </a:r>
                    </a:p>
                  </a:txBody>
                  <a:tcPr/>
                </a:tc>
                <a:extLst>
                  <a:ext uri="{0D108BD9-81ED-4DB2-BD59-A6C34878D82A}">
                    <a16:rowId xmlns:a16="http://schemas.microsoft.com/office/drawing/2014/main" val="2705788371"/>
                  </a:ext>
                </a:extLst>
              </a:tr>
              <a:tr h="370840">
                <a:tc>
                  <a:txBody>
                    <a:bodyPr/>
                    <a:lstStyle/>
                    <a:p>
                      <a:r>
                        <a:rPr lang="en-US" dirty="0"/>
                        <a:t>4</a:t>
                      </a:r>
                    </a:p>
                  </a:txBody>
                  <a:tcPr/>
                </a:tc>
                <a:tc>
                  <a:txBody>
                    <a:bodyPr/>
                    <a:lstStyle/>
                    <a:p>
                      <a:r>
                        <a:rPr lang="en-US" dirty="0"/>
                        <a:t>Staging OK. 10% Requests fail in Production</a:t>
                      </a:r>
                    </a:p>
                  </a:txBody>
                  <a:tcPr/>
                </a:tc>
                <a:extLst>
                  <a:ext uri="{0D108BD9-81ED-4DB2-BD59-A6C34878D82A}">
                    <a16:rowId xmlns:a16="http://schemas.microsoft.com/office/drawing/2014/main" val="3829857438"/>
                  </a:ext>
                </a:extLst>
              </a:tr>
            </a:tbl>
          </a:graphicData>
        </a:graphic>
      </p:graphicFrame>
      <p:sp>
        <p:nvSpPr>
          <p:cNvPr id="5" name="Content Placeholder 2">
            <a:extLst>
              <a:ext uri="{FF2B5EF4-FFF2-40B4-BE49-F238E27FC236}">
                <a16:creationId xmlns:a16="http://schemas.microsoft.com/office/drawing/2014/main" id="{CD765270-8053-4FB4-9BFF-081DF3ADD5E8}"/>
              </a:ext>
            </a:extLst>
          </p:cNvPr>
          <p:cNvSpPr txBox="1">
            <a:spLocks/>
          </p:cNvSpPr>
          <p:nvPr/>
        </p:nvSpPr>
        <p:spPr>
          <a:xfrm>
            <a:off x="698497" y="4211822"/>
            <a:ext cx="10774365" cy="485945"/>
          </a:xfrm>
          <a:prstGeom prst="rect">
            <a:avLst/>
          </a:prstGeom>
        </p:spPr>
        <p:txBody>
          <a:bodyPr lIns="0" tIns="0" rIns="0" bIns="0"/>
          <a:lstStyle>
            <a:lvl1pPr marL="228600" indent="-228600" algn="l" defTabSz="914400" rtl="0" eaLnBrk="1" latinLnBrk="0" hangingPunct="1">
              <a:lnSpc>
                <a:spcPct val="120000"/>
              </a:lnSpc>
              <a:spcBef>
                <a:spcPts val="1000"/>
              </a:spcBef>
              <a:buClr>
                <a:schemeClr val="accent1"/>
              </a:buClr>
              <a:buFont typeface="Wingdings" charset="2"/>
              <a:buChar char="§"/>
              <a:defRPr sz="2000" b="0" i="0" kern="1200">
                <a:solidFill>
                  <a:schemeClr val="tx1"/>
                </a:solidFill>
                <a:latin typeface="Calibri Light" charset="0"/>
                <a:ea typeface="Calibri Light" charset="0"/>
                <a:cs typeface="Calibri Light" charset="0"/>
              </a:defRPr>
            </a:lvl1pPr>
            <a:lvl2pPr marL="6858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2pPr>
            <a:lvl3pPr marL="11430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3pPr>
            <a:lvl4pPr marL="16002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4pPr>
            <a:lvl5pPr marL="20574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To Deploy a different build: </a:t>
            </a:r>
          </a:p>
          <a:p>
            <a:pPr lvl="1"/>
            <a:r>
              <a:rPr lang="en-US" dirty="0"/>
              <a:t>From </a:t>
            </a:r>
            <a:r>
              <a:rPr lang="en-US" dirty="0" err="1"/>
              <a:t>appbuilds_readytodeploy</a:t>
            </a:r>
            <a:r>
              <a:rPr lang="en-US" dirty="0"/>
              <a:t>\app_buildX.zip rename to app.zip</a:t>
            </a:r>
          </a:p>
          <a:p>
            <a:pPr lvl="1"/>
            <a:r>
              <a:rPr lang="en-US" dirty="0"/>
              <a:t>Upload app.zip and overwrite existing app.zip in your S3 bucket</a:t>
            </a:r>
          </a:p>
          <a:p>
            <a:pPr lvl="1"/>
            <a:r>
              <a:rPr lang="en-US" dirty="0"/>
              <a:t>In your AWS </a:t>
            </a:r>
            <a:r>
              <a:rPr lang="en-US" dirty="0" err="1"/>
              <a:t>CodePipeline</a:t>
            </a:r>
            <a:r>
              <a:rPr lang="en-US" dirty="0"/>
              <a:t> click on “Release change”</a:t>
            </a:r>
          </a:p>
        </p:txBody>
      </p:sp>
    </p:spTree>
    <p:extLst>
      <p:ext uri="{BB962C8B-B14F-4D97-AF65-F5344CB8AC3E}">
        <p14:creationId xmlns:p14="http://schemas.microsoft.com/office/powerpoint/2010/main" val="2732037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170B-A892-410F-A646-74CAEB2B366C}"/>
              </a:ext>
            </a:extLst>
          </p:cNvPr>
          <p:cNvSpPr>
            <a:spLocks noGrp="1"/>
          </p:cNvSpPr>
          <p:nvPr>
            <p:ph type="title"/>
          </p:nvPr>
        </p:nvSpPr>
        <p:spPr/>
        <p:txBody>
          <a:bodyPr/>
          <a:lstStyle/>
          <a:p>
            <a:r>
              <a:rPr lang="en-US" dirty="0"/>
              <a:t>Lets Deploy Build 2 and Build 3</a:t>
            </a:r>
          </a:p>
        </p:txBody>
      </p:sp>
      <p:sp>
        <p:nvSpPr>
          <p:cNvPr id="3" name="Content Placeholder 2">
            <a:extLst>
              <a:ext uri="{FF2B5EF4-FFF2-40B4-BE49-F238E27FC236}">
                <a16:creationId xmlns:a16="http://schemas.microsoft.com/office/drawing/2014/main" id="{A32F7BC3-BBE2-4DC2-B346-2C4E24DF5968}"/>
              </a:ext>
            </a:extLst>
          </p:cNvPr>
          <p:cNvSpPr>
            <a:spLocks noGrp="1"/>
          </p:cNvSpPr>
          <p:nvPr>
            <p:ph sz="quarter" idx="12"/>
          </p:nvPr>
        </p:nvSpPr>
        <p:spPr/>
        <p:txBody>
          <a:bodyPr/>
          <a:lstStyle/>
          <a:p>
            <a:r>
              <a:rPr lang="en-US" dirty="0"/>
              <a:t>Every full </a:t>
            </a:r>
            <a:r>
              <a:rPr lang="en-US" dirty="0" err="1"/>
              <a:t>CodePipeline</a:t>
            </a:r>
            <a:r>
              <a:rPr lang="en-US" dirty="0"/>
              <a:t> Run may take up to 15 Minutes</a:t>
            </a:r>
          </a:p>
          <a:p>
            <a:pPr lvl="1"/>
            <a:r>
              <a:rPr lang="en-US" dirty="0"/>
              <a:t>Lets see if Staging gets approved or if we have problems</a:t>
            </a:r>
          </a:p>
          <a:p>
            <a:pPr lvl="1"/>
            <a:r>
              <a:rPr lang="en-US" dirty="0"/>
              <a:t>If the approval stage gets rejected – check the details and open the link to the overview report</a:t>
            </a:r>
          </a:p>
          <a:p>
            <a:pPr lvl="1"/>
            <a:r>
              <a:rPr lang="en-US" dirty="0"/>
              <a:t>If you don’t want to wait you can manually approve a stage. Build Validation will still happen behind the scenes and results will be posted back to DynamoDB</a:t>
            </a:r>
          </a:p>
          <a:p>
            <a:r>
              <a:rPr lang="en-US" dirty="0"/>
              <a:t>After you have run a couple of builds you should see more data in your Build Validation Report!</a:t>
            </a:r>
          </a:p>
        </p:txBody>
      </p:sp>
    </p:spTree>
    <p:extLst>
      <p:ext uri="{BB962C8B-B14F-4D97-AF65-F5344CB8AC3E}">
        <p14:creationId xmlns:p14="http://schemas.microsoft.com/office/powerpoint/2010/main" val="227558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86057" y="1463275"/>
            <a:ext cx="10639892"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 // "Options are SERVICE, APPLICATION, HOST, PROCESS_GROUP_INSTANCE"</a:t>
            </a:r>
          </a:p>
          <a:p>
            <a:r>
              <a:rPr lang="en-US" sz="1200" dirty="0">
                <a:latin typeface="Courier New" panose="02070309020205020404" pitchFamily="49" charset="0"/>
                <a:cs typeface="Courier New" panose="02070309020205020404" pitchFamily="49" charset="0"/>
              </a:rPr>
              <a:t>        "name": "</a:t>
            </a:r>
            <a:r>
              <a:rPr lang="en-US" sz="1200" dirty="0" err="1">
                <a:latin typeface="Courier New" panose="02070309020205020404" pitchFamily="49" charset="0"/>
                <a:cs typeface="Courier New" panose="02070309020205020404" pitchFamily="49" charset="0"/>
              </a:rPr>
              <a:t>SampleNodeJsService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39B7B06E-1CF9-4FF0-AB53-4BEBD2515AC2}"/>
              </a:ext>
            </a:extLst>
          </p:cNvPr>
          <p:cNvSpPr/>
          <p:nvPr/>
        </p:nvSpPr>
        <p:spPr>
          <a:xfrm flipH="1">
            <a:off x="6399407" y="3504169"/>
            <a:ext cx="4573392" cy="134427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Environments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Tell us how we can detect these entities in Dynatrace</a:t>
            </a:r>
          </a:p>
        </p:txBody>
      </p:sp>
      <p:sp>
        <p:nvSpPr>
          <p:cNvPr id="7" name="Arrow: Right 6">
            <a:extLst>
              <a:ext uri="{FF2B5EF4-FFF2-40B4-BE49-F238E27FC236}">
                <a16:creationId xmlns:a16="http://schemas.microsoft.com/office/drawing/2014/main" id="{09B3113C-593F-4C91-B41C-85A87CE31033}"/>
              </a:ext>
            </a:extLst>
          </p:cNvPr>
          <p:cNvSpPr/>
          <p:nvPr/>
        </p:nvSpPr>
        <p:spPr>
          <a:xfrm flipH="1">
            <a:off x="6483349" y="1644264"/>
            <a:ext cx="4546599"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Entity</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What Entity do we want to validate?</a:t>
            </a:r>
          </a:p>
        </p:txBody>
      </p:sp>
    </p:spTree>
    <p:extLst>
      <p:ext uri="{BB962C8B-B14F-4D97-AF65-F5344CB8AC3E}">
        <p14:creationId xmlns:p14="http://schemas.microsoft.com/office/powerpoint/2010/main" val="887165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282020" y="1448624"/>
            <a:ext cx="6076250" cy="52629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StagingToProductionYesterday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86400</a:t>
            </a:r>
          </a:p>
          <a:p>
            <a:r>
              <a:rPr lang="en-US" sz="1200" dirty="0">
                <a:latin typeface="Courier New" panose="02070309020205020404" pitchFamily="49" charset="0"/>
                <a:cs typeface="Courier New" panose="02070309020205020404" pitchFamily="49" charset="0"/>
              </a:rPr>
              <a:t>      }</a:t>
            </a:r>
          </a:p>
        </p:txBody>
      </p:sp>
      <p:sp>
        <p:nvSpPr>
          <p:cNvPr id="4" name="Rectangle 3">
            <a:extLst>
              <a:ext uri="{FF2B5EF4-FFF2-40B4-BE49-F238E27FC236}">
                <a16:creationId xmlns:a16="http://schemas.microsoft.com/office/drawing/2014/main" id="{1A445CDD-FA23-42A0-B9DD-9B9B788D1274}"/>
              </a:ext>
            </a:extLst>
          </p:cNvPr>
          <p:cNvSpPr/>
          <p:nvPr/>
        </p:nvSpPr>
        <p:spPr>
          <a:xfrm>
            <a:off x="6560288" y="1463275"/>
            <a:ext cx="5539564" cy="415498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StagingToStagingLastHour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"Staging",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ProductionToProductionLastH</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"Production",</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56C8104E-F452-4024-A9EE-E208A71800A7}"/>
              </a:ext>
            </a:extLst>
          </p:cNvPr>
          <p:cNvSpPr/>
          <p:nvPr/>
        </p:nvSpPr>
        <p:spPr>
          <a:xfrm rot="21151965" flipH="1">
            <a:off x="2671184" y="1381950"/>
            <a:ext cx="3632201"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Comparision</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environments do we compare and how!</a:t>
            </a:r>
          </a:p>
        </p:txBody>
      </p:sp>
    </p:spTree>
    <p:extLst>
      <p:ext uri="{BB962C8B-B14F-4D97-AF65-F5344CB8AC3E}">
        <p14:creationId xmlns:p14="http://schemas.microsoft.com/office/powerpoint/2010/main" val="2906635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98497" y="1439923"/>
            <a:ext cx="10774365"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perfsignature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 min, max,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sum, median, count, percentile</a:t>
            </a:r>
          </a:p>
          <a:p>
            <a:r>
              <a:rPr lang="en-US" sz="1200" dirty="0">
                <a:latin typeface="Courier New" panose="02070309020205020404" pitchFamily="49" charset="0"/>
                <a:cs typeface="Courier New" panose="02070309020205020404" pitchFamily="49" charset="0"/>
              </a:rPr>
              <a:t>         "validate" : "upper", // upper or lower</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upperlimit</a:t>
            </a:r>
            <a:r>
              <a:rPr lang="en-US" sz="1200" dirty="0">
                <a:latin typeface="Courier New" panose="02070309020205020404" pitchFamily="49" charset="0"/>
                <a:cs typeface="Courier New" panose="02070309020205020404" pitchFamily="49" charset="0"/>
              </a:rPr>
              <a:t>" : 100, // Optional: Can be used to define a FIXED THRESHOLD</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lowerlimit</a:t>
            </a:r>
            <a:r>
              <a:rPr lang="en-US" sz="1200" dirty="0">
                <a:latin typeface="Courier New" panose="02070309020205020404" pitchFamily="49" charset="0"/>
                <a:cs typeface="Courier New" panose="02070309020205020404" pitchFamily="49" charset="0"/>
              </a:rPr>
              <a:t>" : 50, // Optional: Can be used to define a FIXED THRESHOLD</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“p90"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com.dynatrace.builtin:service.failurerate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"count",</a:t>
            </a:r>
          </a:p>
          <a:p>
            <a:r>
              <a:rPr lang="en-US" sz="1200" dirty="0">
                <a:latin typeface="Courier New" panose="02070309020205020404" pitchFamily="49" charset="0"/>
                <a:cs typeface="Courier New" panose="02070309020205020404" pitchFamily="49" charset="0"/>
              </a:rPr>
              <a:t>         “validate" : "lower"</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EC728740-9BB6-46C8-8388-193A4D6C7AF9}"/>
              </a:ext>
            </a:extLst>
          </p:cNvPr>
          <p:cNvSpPr/>
          <p:nvPr/>
        </p:nvSpPr>
        <p:spPr>
          <a:xfrm flipH="1">
            <a:off x="3282947" y="1844290"/>
            <a:ext cx="6261101" cy="75603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Metrics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Metrics, Aggregation, Upper/Lower Boundaries</a:t>
            </a:r>
          </a:p>
        </p:txBody>
      </p:sp>
    </p:spTree>
    <p:extLst>
      <p:ext uri="{BB962C8B-B14F-4D97-AF65-F5344CB8AC3E}">
        <p14:creationId xmlns:p14="http://schemas.microsoft.com/office/powerpoint/2010/main" val="1290066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Handling Problems in Production</a:t>
            </a:r>
          </a:p>
          <a:p>
            <a:r>
              <a:rPr lang="en-US" dirty="0"/>
              <a:t>#4 Configure Incident Management</a:t>
            </a:r>
          </a:p>
        </p:txBody>
      </p:sp>
    </p:spTree>
    <p:extLst>
      <p:ext uri="{BB962C8B-B14F-4D97-AF65-F5344CB8AC3E}">
        <p14:creationId xmlns:p14="http://schemas.microsoft.com/office/powerpoint/2010/main" val="1906843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9C2A-CCA4-490C-AC89-E7EFF6E8B7F6}"/>
              </a:ext>
            </a:extLst>
          </p:cNvPr>
          <p:cNvSpPr>
            <a:spLocks noGrp="1"/>
          </p:cNvSpPr>
          <p:nvPr>
            <p:ph type="title"/>
          </p:nvPr>
        </p:nvSpPr>
        <p:spPr>
          <a:xfrm>
            <a:off x="698498" y="571499"/>
            <a:ext cx="10774365" cy="668960"/>
          </a:xfrm>
        </p:spPr>
        <p:txBody>
          <a:bodyPr/>
          <a:lstStyle/>
          <a:p>
            <a:r>
              <a:rPr lang="en-US" dirty="0"/>
              <a:t>Problem Notifications, Escalation &amp; Triage Process</a:t>
            </a:r>
          </a:p>
        </p:txBody>
      </p:sp>
      <p:sp>
        <p:nvSpPr>
          <p:cNvPr id="5" name="Arrow: Right 4">
            <a:extLst>
              <a:ext uri="{FF2B5EF4-FFF2-40B4-BE49-F238E27FC236}">
                <a16:creationId xmlns:a16="http://schemas.microsoft.com/office/drawing/2014/main" id="{393580F2-65B9-4DB0-A4C7-F90A571CD920}"/>
              </a:ext>
            </a:extLst>
          </p:cNvPr>
          <p:cNvSpPr/>
          <p:nvPr/>
        </p:nvSpPr>
        <p:spPr>
          <a:xfrm>
            <a:off x="4267769" y="1297751"/>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052" name="Picture 4" descr="Image result for xmatters logo">
            <a:extLst>
              <a:ext uri="{FF2B5EF4-FFF2-40B4-BE49-F238E27FC236}">
                <a16:creationId xmlns:a16="http://schemas.microsoft.com/office/drawing/2014/main" id="{7B629330-2487-449C-A30E-825225531C9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59304" y="1328253"/>
            <a:ext cx="2105424" cy="459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5D1059A-73FC-4630-AF23-929A6D914C0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801459" y="1300011"/>
            <a:ext cx="3390541" cy="1964132"/>
          </a:xfrm>
          <a:prstGeom prst="rect">
            <a:avLst/>
          </a:prstGeom>
        </p:spPr>
      </p:pic>
      <p:pic>
        <p:nvPicPr>
          <p:cNvPr id="14" name="Picture 13">
            <a:extLst>
              <a:ext uri="{FF2B5EF4-FFF2-40B4-BE49-F238E27FC236}">
                <a16:creationId xmlns:a16="http://schemas.microsoft.com/office/drawing/2014/main" id="{53C34556-2E1F-410B-AF3A-C869305D656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94731" y="1875511"/>
            <a:ext cx="3171428" cy="1388632"/>
          </a:xfrm>
          <a:prstGeom prst="rect">
            <a:avLst/>
          </a:prstGeom>
        </p:spPr>
      </p:pic>
      <p:pic>
        <p:nvPicPr>
          <p:cNvPr id="15" name="Picture 14">
            <a:extLst>
              <a:ext uri="{FF2B5EF4-FFF2-40B4-BE49-F238E27FC236}">
                <a16:creationId xmlns:a16="http://schemas.microsoft.com/office/drawing/2014/main" id="{8569C7A8-AD83-4BB7-952C-2972F61752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2385" y="3747773"/>
            <a:ext cx="3847547" cy="3013042"/>
          </a:xfrm>
          <a:prstGeom prst="rect">
            <a:avLst/>
          </a:prstGeom>
          <a:ln>
            <a:solidFill>
              <a:schemeClr val="tx1"/>
            </a:solidFill>
          </a:ln>
        </p:spPr>
      </p:pic>
      <p:sp>
        <p:nvSpPr>
          <p:cNvPr id="16" name="Arrow: Right 15">
            <a:extLst>
              <a:ext uri="{FF2B5EF4-FFF2-40B4-BE49-F238E27FC236}">
                <a16:creationId xmlns:a16="http://schemas.microsoft.com/office/drawing/2014/main" id="{73BA011B-87CF-4052-912A-078D721E4877}"/>
              </a:ext>
            </a:extLst>
          </p:cNvPr>
          <p:cNvSpPr/>
          <p:nvPr/>
        </p:nvSpPr>
        <p:spPr>
          <a:xfrm rot="5400000">
            <a:off x="8414256" y="3172906"/>
            <a:ext cx="50380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2" name="Picture 11">
            <a:extLst>
              <a:ext uri="{FF2B5EF4-FFF2-40B4-BE49-F238E27FC236}">
                <a16:creationId xmlns:a16="http://schemas.microsoft.com/office/drawing/2014/main" id="{F7328BFA-B304-4A58-A47D-38993905A164}"/>
              </a:ext>
            </a:extLst>
          </p:cNvPr>
          <p:cNvPicPr>
            <a:picLocks noChangeAspect="1"/>
          </p:cNvPicPr>
          <p:nvPr/>
        </p:nvPicPr>
        <p:blipFill>
          <a:blip r:embed="rId6"/>
          <a:stretch>
            <a:fillRect/>
          </a:stretch>
        </p:blipFill>
        <p:spPr>
          <a:xfrm>
            <a:off x="630559" y="1344563"/>
            <a:ext cx="3086531" cy="1400370"/>
          </a:xfrm>
          <a:prstGeom prst="rect">
            <a:avLst/>
          </a:prstGeom>
        </p:spPr>
      </p:pic>
      <p:pic>
        <p:nvPicPr>
          <p:cNvPr id="18" name="Picture 17">
            <a:extLst>
              <a:ext uri="{FF2B5EF4-FFF2-40B4-BE49-F238E27FC236}">
                <a16:creationId xmlns:a16="http://schemas.microsoft.com/office/drawing/2014/main" id="{028E1506-9A48-4C4E-AFEB-C4FABC764B84}"/>
              </a:ext>
            </a:extLst>
          </p:cNvPr>
          <p:cNvPicPr>
            <a:picLocks noChangeAspect="1"/>
          </p:cNvPicPr>
          <p:nvPr/>
        </p:nvPicPr>
        <p:blipFill>
          <a:blip r:embed="rId7"/>
          <a:stretch>
            <a:fillRect/>
          </a:stretch>
        </p:blipFill>
        <p:spPr>
          <a:xfrm>
            <a:off x="698498" y="3455546"/>
            <a:ext cx="3096057" cy="3124636"/>
          </a:xfrm>
          <a:prstGeom prst="rect">
            <a:avLst/>
          </a:prstGeom>
        </p:spPr>
      </p:pic>
      <p:sp>
        <p:nvSpPr>
          <p:cNvPr id="22" name="Arrow: Right 21">
            <a:extLst>
              <a:ext uri="{FF2B5EF4-FFF2-40B4-BE49-F238E27FC236}">
                <a16:creationId xmlns:a16="http://schemas.microsoft.com/office/drawing/2014/main" id="{CC3BCB87-3375-44F1-94C8-79ACE73D5247}"/>
              </a:ext>
            </a:extLst>
          </p:cNvPr>
          <p:cNvSpPr/>
          <p:nvPr/>
        </p:nvSpPr>
        <p:spPr>
          <a:xfrm flipH="1">
            <a:off x="4753821" y="5264504"/>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8721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#1 - Prerequisites Sanity Check: AWS</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Create EC2 Key Pair</a:t>
            </a:r>
          </a:p>
          <a:p>
            <a:pPr marL="914400" lvl="1" indent="-457200">
              <a:buFont typeface="+mj-lt"/>
              <a:buAutoNum type="arabicPeriod"/>
            </a:pPr>
            <a:r>
              <a:rPr lang="en-US" dirty="0"/>
              <a:t>Go to EC2 – </a:t>
            </a:r>
            <a:r>
              <a:rPr lang="en-US" dirty="0" err="1"/>
              <a:t>Pich</a:t>
            </a:r>
            <a:r>
              <a:rPr lang="en-US" dirty="0"/>
              <a:t> Region Oregon</a:t>
            </a:r>
          </a:p>
          <a:p>
            <a:pPr marL="914400" lvl="1" indent="-457200">
              <a:buFont typeface="+mj-lt"/>
              <a:buAutoNum type="arabicPeriod"/>
            </a:pPr>
            <a:r>
              <a:rPr lang="en-US" dirty="0"/>
              <a:t>Click on Key Pair</a:t>
            </a:r>
          </a:p>
          <a:p>
            <a:pPr marL="914400" lvl="1" indent="-457200">
              <a:buFont typeface="+mj-lt"/>
              <a:buAutoNum type="arabicPeriod"/>
            </a:pPr>
            <a:r>
              <a:rPr lang="en-US" dirty="0"/>
              <a:t>Create a new Pair</a:t>
            </a:r>
          </a:p>
          <a:p>
            <a:pPr marL="914400" lvl="1" indent="-457200">
              <a:buFont typeface="+mj-lt"/>
              <a:buAutoNum type="arabicPeriod"/>
            </a:pPr>
            <a:r>
              <a:rPr lang="en-US" dirty="0"/>
              <a:t>Store the .</a:t>
            </a:r>
            <a:r>
              <a:rPr lang="en-US" dirty="0" err="1"/>
              <a:t>pem</a:t>
            </a:r>
            <a:r>
              <a:rPr lang="en-US" dirty="0"/>
              <a:t> file</a:t>
            </a:r>
          </a:p>
        </p:txBody>
      </p:sp>
      <p:pic>
        <p:nvPicPr>
          <p:cNvPr id="5" name="Picture 4">
            <a:extLst>
              <a:ext uri="{FF2B5EF4-FFF2-40B4-BE49-F238E27FC236}">
                <a16:creationId xmlns:a16="http://schemas.microsoft.com/office/drawing/2014/main" id="{1C614C0D-59C7-40FC-85F5-984ECEF44AC9}"/>
              </a:ext>
            </a:extLst>
          </p:cNvPr>
          <p:cNvPicPr>
            <a:picLocks noChangeAspect="1"/>
          </p:cNvPicPr>
          <p:nvPr/>
        </p:nvPicPr>
        <p:blipFill>
          <a:blip r:embed="rId2"/>
          <a:stretch>
            <a:fillRect/>
          </a:stretch>
        </p:blipFill>
        <p:spPr>
          <a:xfrm>
            <a:off x="3979818" y="2203284"/>
            <a:ext cx="7976098" cy="4211531"/>
          </a:xfrm>
          <a:prstGeom prst="rect">
            <a:avLst/>
          </a:prstGeom>
        </p:spPr>
      </p:pic>
      <p:sp>
        <p:nvSpPr>
          <p:cNvPr id="6" name="Arrow: Right 5">
            <a:extLst>
              <a:ext uri="{FF2B5EF4-FFF2-40B4-BE49-F238E27FC236}">
                <a16:creationId xmlns:a16="http://schemas.microsoft.com/office/drawing/2014/main" id="{56625312-5FB7-49C7-A31C-EA992BED89F2}"/>
              </a:ext>
            </a:extLst>
          </p:cNvPr>
          <p:cNvSpPr/>
          <p:nvPr/>
        </p:nvSpPr>
        <p:spPr>
          <a:xfrm>
            <a:off x="9041242" y="212233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7" name="Arrow: Right 6">
            <a:extLst>
              <a:ext uri="{FF2B5EF4-FFF2-40B4-BE49-F238E27FC236}">
                <a16:creationId xmlns:a16="http://schemas.microsoft.com/office/drawing/2014/main" id="{2A6977AA-51E0-4CD4-9E31-7BC74029BB8E}"/>
              </a:ext>
            </a:extLst>
          </p:cNvPr>
          <p:cNvSpPr/>
          <p:nvPr/>
        </p:nvSpPr>
        <p:spPr>
          <a:xfrm>
            <a:off x="3054617" y="5735057"/>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4136356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AD3B-58D8-48E6-9CFE-977DDDCEEB2C}"/>
              </a:ext>
            </a:extLst>
          </p:cNvPr>
          <p:cNvSpPr>
            <a:spLocks noGrp="1"/>
          </p:cNvSpPr>
          <p:nvPr>
            <p:ph type="title"/>
          </p:nvPr>
        </p:nvSpPr>
        <p:spPr/>
        <p:txBody>
          <a:bodyPr/>
          <a:lstStyle/>
          <a:p>
            <a:r>
              <a:rPr lang="en-US" dirty="0"/>
              <a:t>Alerting Profiles: Better Notification Management</a:t>
            </a:r>
          </a:p>
        </p:txBody>
      </p:sp>
      <p:pic>
        <p:nvPicPr>
          <p:cNvPr id="4" name="Picture 3">
            <a:extLst>
              <a:ext uri="{FF2B5EF4-FFF2-40B4-BE49-F238E27FC236}">
                <a16:creationId xmlns:a16="http://schemas.microsoft.com/office/drawing/2014/main" id="{6493A09B-6B21-4983-A2A5-6B7B1938FED3}"/>
              </a:ext>
            </a:extLst>
          </p:cNvPr>
          <p:cNvPicPr>
            <a:picLocks noChangeAspect="1"/>
          </p:cNvPicPr>
          <p:nvPr/>
        </p:nvPicPr>
        <p:blipFill>
          <a:blip r:embed="rId2"/>
          <a:stretch>
            <a:fillRect/>
          </a:stretch>
        </p:blipFill>
        <p:spPr>
          <a:xfrm>
            <a:off x="698498" y="1400175"/>
            <a:ext cx="2192472" cy="52959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2DC80A3-D5D3-4573-A318-ABF3A925BE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81375" y="1333500"/>
            <a:ext cx="4857750" cy="4286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0FC89A-A888-4A33-B0C1-55DCCFDB89D8}"/>
              </a:ext>
            </a:extLst>
          </p:cNvPr>
          <p:cNvPicPr>
            <a:picLocks noChangeAspect="1"/>
          </p:cNvPicPr>
          <p:nvPr/>
        </p:nvPicPr>
        <p:blipFill>
          <a:blip r:embed="rId4"/>
          <a:stretch>
            <a:fillRect/>
          </a:stretch>
        </p:blipFill>
        <p:spPr>
          <a:xfrm>
            <a:off x="3381375" y="1994100"/>
            <a:ext cx="6477483" cy="4701975"/>
          </a:xfrm>
          <a:prstGeom prst="rect">
            <a:avLst/>
          </a:prstGeom>
          <a:ln>
            <a:noFill/>
          </a:ln>
          <a:effectLst>
            <a:outerShdw blurRad="292100" dist="139700" dir="2700000" algn="tl" rotWithShape="0">
              <a:srgbClr val="333333">
                <a:alpha val="65000"/>
              </a:srgbClr>
            </a:outerShdw>
          </a:effectLst>
        </p:spPr>
      </p:pic>
      <p:sp>
        <p:nvSpPr>
          <p:cNvPr id="9" name="Arrow: Right 8">
            <a:extLst>
              <a:ext uri="{FF2B5EF4-FFF2-40B4-BE49-F238E27FC236}">
                <a16:creationId xmlns:a16="http://schemas.microsoft.com/office/drawing/2014/main" id="{29059DB0-4051-43AB-925A-2312CD1503B4}"/>
              </a:ext>
            </a:extLst>
          </p:cNvPr>
          <p:cNvSpPr/>
          <p:nvPr/>
        </p:nvSpPr>
        <p:spPr>
          <a:xfrm flipH="1">
            <a:off x="1906259" y="6211443"/>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#1</a:t>
            </a:r>
          </a:p>
        </p:txBody>
      </p:sp>
      <p:sp>
        <p:nvSpPr>
          <p:cNvPr id="10" name="Arrow: Right 9">
            <a:extLst>
              <a:ext uri="{FF2B5EF4-FFF2-40B4-BE49-F238E27FC236}">
                <a16:creationId xmlns:a16="http://schemas.microsoft.com/office/drawing/2014/main" id="{4570B453-8A04-4A9C-A996-C8DA1CE83703}"/>
              </a:ext>
            </a:extLst>
          </p:cNvPr>
          <p:cNvSpPr/>
          <p:nvPr/>
        </p:nvSpPr>
        <p:spPr>
          <a:xfrm flipH="1">
            <a:off x="8335634" y="1333500"/>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#2</a:t>
            </a:r>
          </a:p>
        </p:txBody>
      </p:sp>
      <p:sp>
        <p:nvSpPr>
          <p:cNvPr id="11" name="Arrow: Right 10">
            <a:extLst>
              <a:ext uri="{FF2B5EF4-FFF2-40B4-BE49-F238E27FC236}">
                <a16:creationId xmlns:a16="http://schemas.microsoft.com/office/drawing/2014/main" id="{D4D3D2B5-3E7D-43A6-9449-82FD34294530}"/>
              </a:ext>
            </a:extLst>
          </p:cNvPr>
          <p:cNvSpPr/>
          <p:nvPr/>
        </p:nvSpPr>
        <p:spPr>
          <a:xfrm flipH="1">
            <a:off x="5635405" y="4373662"/>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#3</a:t>
            </a:r>
          </a:p>
        </p:txBody>
      </p:sp>
      <p:sp>
        <p:nvSpPr>
          <p:cNvPr id="12" name="Arrow: Right 11">
            <a:extLst>
              <a:ext uri="{FF2B5EF4-FFF2-40B4-BE49-F238E27FC236}">
                <a16:creationId xmlns:a16="http://schemas.microsoft.com/office/drawing/2014/main" id="{80F66F1F-7604-43D0-9185-E2DCB555574D}"/>
              </a:ext>
            </a:extLst>
          </p:cNvPr>
          <p:cNvSpPr/>
          <p:nvPr/>
        </p:nvSpPr>
        <p:spPr>
          <a:xfrm flipH="1">
            <a:off x="7805779" y="5229769"/>
            <a:ext cx="2355052" cy="13531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#4: Select tag for all Alert Types</a:t>
            </a:r>
          </a:p>
        </p:txBody>
      </p:sp>
      <p:sp>
        <p:nvSpPr>
          <p:cNvPr id="13" name="Rectangle 12">
            <a:extLst>
              <a:ext uri="{FF2B5EF4-FFF2-40B4-BE49-F238E27FC236}">
                <a16:creationId xmlns:a16="http://schemas.microsoft.com/office/drawing/2014/main" id="{8E4D4EEF-7DCC-4DD7-AE2B-43CB361089EE}"/>
              </a:ext>
            </a:extLst>
          </p:cNvPr>
          <p:cNvSpPr/>
          <p:nvPr/>
        </p:nvSpPr>
        <p:spPr>
          <a:xfrm>
            <a:off x="7684332" y="270585"/>
            <a:ext cx="4349051"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Alerting Profiles</a:t>
            </a:r>
          </a:p>
          <a:p>
            <a:pPr algn="ctr"/>
            <a:r>
              <a:rPr lang="en-US" sz="2400" dirty="0">
                <a:latin typeface="Calibri Light" charset="0"/>
                <a:ea typeface="Calibri Light" charset="0"/>
                <a:cs typeface="Calibri Light" charset="0"/>
              </a:rPr>
              <a:t>Create for Production and Staging</a:t>
            </a:r>
          </a:p>
        </p:txBody>
      </p:sp>
    </p:spTree>
    <p:extLst>
      <p:ext uri="{BB962C8B-B14F-4D97-AF65-F5344CB8AC3E}">
        <p14:creationId xmlns:p14="http://schemas.microsoft.com/office/powerpoint/2010/main" val="1095388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B56F5-70F3-4A40-89C4-55B2DBD449CC}"/>
              </a:ext>
            </a:extLst>
          </p:cNvPr>
          <p:cNvSpPr>
            <a:spLocks noGrp="1"/>
          </p:cNvSpPr>
          <p:nvPr>
            <p:ph type="title"/>
          </p:nvPr>
        </p:nvSpPr>
        <p:spPr/>
        <p:txBody>
          <a:bodyPr/>
          <a:lstStyle/>
          <a:p>
            <a:r>
              <a:rPr lang="en-US" dirty="0" err="1"/>
              <a:t>xMatters</a:t>
            </a:r>
            <a:r>
              <a:rPr lang="en-US" dirty="0"/>
              <a:t> Integration Configuration</a:t>
            </a:r>
          </a:p>
        </p:txBody>
      </p:sp>
      <p:sp>
        <p:nvSpPr>
          <p:cNvPr id="4" name="Content Placeholder 3">
            <a:extLst>
              <a:ext uri="{FF2B5EF4-FFF2-40B4-BE49-F238E27FC236}">
                <a16:creationId xmlns:a16="http://schemas.microsoft.com/office/drawing/2014/main" id="{86D169C5-CC52-403C-A217-33A4C72CB937}"/>
              </a:ext>
            </a:extLst>
          </p:cNvPr>
          <p:cNvSpPr>
            <a:spLocks noGrp="1"/>
          </p:cNvSpPr>
          <p:nvPr>
            <p:ph sz="quarter" idx="12"/>
          </p:nvPr>
        </p:nvSpPr>
        <p:spPr>
          <a:xfrm>
            <a:off x="698498" y="1449387"/>
            <a:ext cx="10774365" cy="3198813"/>
          </a:xfrm>
        </p:spPr>
        <p:txBody>
          <a:bodyPr/>
          <a:lstStyle/>
          <a:p>
            <a:r>
              <a:rPr lang="en-US" dirty="0"/>
              <a:t>See </a:t>
            </a:r>
            <a:r>
              <a:rPr lang="en-US" dirty="0" err="1"/>
              <a:t>xMatters</a:t>
            </a:r>
            <a:r>
              <a:rPr lang="en-US" dirty="0"/>
              <a:t> and Dynatrace Integration Deck for these steps!</a:t>
            </a:r>
          </a:p>
          <a:p>
            <a:pPr lvl="1"/>
            <a:r>
              <a:rPr lang="en-US" dirty="0"/>
              <a:t>When setting up the Notification select the “Production” Alerting Profile we just created</a:t>
            </a:r>
          </a:p>
          <a:p>
            <a:endParaRPr lang="en-US" dirty="0"/>
          </a:p>
          <a:p>
            <a:r>
              <a:rPr lang="en-US" dirty="0"/>
              <a:t>For more information also see</a:t>
            </a:r>
          </a:p>
          <a:p>
            <a:pPr lvl="1"/>
            <a:r>
              <a:rPr lang="en-US" dirty="0"/>
              <a:t>Watch the video here: https://www.youtube.com/watch?v=jNEBLGfOxcg</a:t>
            </a:r>
          </a:p>
          <a:p>
            <a:pPr lvl="1"/>
            <a:r>
              <a:rPr lang="en-US" dirty="0"/>
              <a:t>Details on the integration: https://github.com/xmatters/xm-labs-dynatrace</a:t>
            </a:r>
          </a:p>
          <a:p>
            <a:pPr lvl="1"/>
            <a:r>
              <a:rPr lang="en-US" dirty="0"/>
              <a:t>More </a:t>
            </a:r>
            <a:r>
              <a:rPr lang="en-US" dirty="0" err="1"/>
              <a:t>xMatters</a:t>
            </a:r>
            <a:r>
              <a:rPr lang="en-US" dirty="0"/>
              <a:t> Integrations: https://xmatters.com/integrations</a:t>
            </a:r>
          </a:p>
        </p:txBody>
      </p:sp>
      <p:sp>
        <p:nvSpPr>
          <p:cNvPr id="5" name="Rectangle 4">
            <a:extLst>
              <a:ext uri="{FF2B5EF4-FFF2-40B4-BE49-F238E27FC236}">
                <a16:creationId xmlns:a16="http://schemas.microsoft.com/office/drawing/2014/main" id="{0DE229A3-CB7F-4312-A5E6-236252671C66}"/>
              </a:ext>
            </a:extLst>
          </p:cNvPr>
          <p:cNvSpPr/>
          <p:nvPr/>
        </p:nvSpPr>
        <p:spPr>
          <a:xfrm>
            <a:off x="6629402" y="238063"/>
            <a:ext cx="5387274"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 </a:t>
            </a:r>
            <a:r>
              <a:rPr lang="en-US" sz="2400" u="sng" dirty="0" err="1">
                <a:latin typeface="Calibri Light" charset="0"/>
                <a:ea typeface="Calibri Light" charset="0"/>
                <a:cs typeface="Calibri Light" charset="0"/>
              </a:rPr>
              <a:t>xMatters</a:t>
            </a:r>
            <a:r>
              <a:rPr lang="en-US" sz="2400" u="sng" dirty="0">
                <a:latin typeface="Calibri Light" charset="0"/>
                <a:ea typeface="Calibri Light" charset="0"/>
                <a:cs typeface="Calibri Light" charset="0"/>
              </a:rPr>
              <a:t> Integration</a:t>
            </a:r>
          </a:p>
          <a:p>
            <a:pPr algn="ctr"/>
            <a:r>
              <a:rPr lang="en-US" sz="2400" dirty="0">
                <a:latin typeface="Calibri Light" charset="0"/>
                <a:ea typeface="Calibri Light" charset="0"/>
                <a:cs typeface="Calibri Light" charset="0"/>
              </a:rPr>
              <a:t>Set it up for Production Alerting Profile!</a:t>
            </a:r>
          </a:p>
        </p:txBody>
      </p:sp>
    </p:spTree>
    <p:extLst>
      <p:ext uri="{BB962C8B-B14F-4D97-AF65-F5344CB8AC3E}">
        <p14:creationId xmlns:p14="http://schemas.microsoft.com/office/powerpoint/2010/main" val="1923390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Switch back to Build #1 once problem was detected</a:t>
            </a:r>
          </a:p>
          <a:p>
            <a:pPr lvl="1"/>
            <a:r>
              <a:rPr lang="en-US" dirty="0"/>
              <a:t>Navigate to </a:t>
            </a:r>
            <a:r>
              <a:rPr lang="en-US" dirty="0">
                <a:hlinkClick r:id="rId3"/>
              </a:rPr>
              <a:t>http://YOURPRODUCTIONAPP/api/version?newBuildNumber=1</a:t>
            </a:r>
            <a:r>
              <a:rPr lang="en-US" dirty="0"/>
              <a:t> </a:t>
            </a:r>
          </a:p>
          <a:p>
            <a:pPr lvl="1"/>
            <a:r>
              <a:rPr lang="en-US" dirty="0"/>
              <a:t>Problem ticket should close within a couple of minutes!</a:t>
            </a:r>
          </a:p>
        </p:txBody>
      </p:sp>
    </p:spTree>
    <p:extLst>
      <p:ext uri="{BB962C8B-B14F-4D97-AF65-F5344CB8AC3E}">
        <p14:creationId xmlns:p14="http://schemas.microsoft.com/office/powerpoint/2010/main" val="3230295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Self-Healing Problems in Production</a:t>
            </a:r>
          </a:p>
          <a:p>
            <a:r>
              <a:rPr lang="en-US" dirty="0"/>
              <a:t>#5 Configure Auto Remediation Scripts</a:t>
            </a:r>
          </a:p>
        </p:txBody>
      </p:sp>
    </p:spTree>
    <p:extLst>
      <p:ext uri="{BB962C8B-B14F-4D97-AF65-F5344CB8AC3E}">
        <p14:creationId xmlns:p14="http://schemas.microsoft.com/office/powerpoint/2010/main" val="1307148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99D293-921E-46AC-8293-384317EFA8AE}"/>
              </a:ext>
            </a:extLst>
          </p:cNvPr>
          <p:cNvSpPr>
            <a:spLocks noGrp="1"/>
          </p:cNvSpPr>
          <p:nvPr>
            <p:ph type="title"/>
          </p:nvPr>
        </p:nvSpPr>
        <p:spPr/>
        <p:txBody>
          <a:bodyPr/>
          <a:lstStyle/>
          <a:p>
            <a:r>
              <a:rPr lang="en-US" dirty="0"/>
              <a:t>Self-Healing: Rollback Scenario with AWS Lambda and AWS </a:t>
            </a:r>
            <a:r>
              <a:rPr lang="en-US" dirty="0" err="1"/>
              <a:t>CodeDeploy</a:t>
            </a:r>
            <a:endParaRPr lang="en-US" dirty="0"/>
          </a:p>
        </p:txBody>
      </p:sp>
      <p:pic>
        <p:nvPicPr>
          <p:cNvPr id="7" name="Picture 6">
            <a:extLst>
              <a:ext uri="{FF2B5EF4-FFF2-40B4-BE49-F238E27FC236}">
                <a16:creationId xmlns:a16="http://schemas.microsoft.com/office/drawing/2014/main" id="{69DC304D-7242-4B81-A3F2-7117891556A6}"/>
              </a:ext>
            </a:extLst>
          </p:cNvPr>
          <p:cNvPicPr>
            <a:picLocks noChangeAspect="1"/>
          </p:cNvPicPr>
          <p:nvPr/>
        </p:nvPicPr>
        <p:blipFill>
          <a:blip r:embed="rId2"/>
          <a:stretch>
            <a:fillRect/>
          </a:stretch>
        </p:blipFill>
        <p:spPr>
          <a:xfrm>
            <a:off x="604838" y="1240459"/>
            <a:ext cx="2674810" cy="1994075"/>
          </a:xfrm>
          <a:prstGeom prst="rect">
            <a:avLst/>
          </a:prstGeom>
        </p:spPr>
      </p:pic>
      <p:pic>
        <p:nvPicPr>
          <p:cNvPr id="8" name="Picture 7">
            <a:extLst>
              <a:ext uri="{FF2B5EF4-FFF2-40B4-BE49-F238E27FC236}">
                <a16:creationId xmlns:a16="http://schemas.microsoft.com/office/drawing/2014/main" id="{3C121ED7-8D5F-44DD-82FD-192ECF9F6C09}"/>
              </a:ext>
            </a:extLst>
          </p:cNvPr>
          <p:cNvPicPr>
            <a:picLocks noChangeAspect="1"/>
          </p:cNvPicPr>
          <p:nvPr/>
        </p:nvPicPr>
        <p:blipFill>
          <a:blip r:embed="rId3"/>
          <a:stretch>
            <a:fillRect/>
          </a:stretch>
        </p:blipFill>
        <p:spPr>
          <a:xfrm>
            <a:off x="6414676" y="1193825"/>
            <a:ext cx="4957762" cy="2176426"/>
          </a:xfrm>
          <a:prstGeom prst="rect">
            <a:avLst/>
          </a:prstGeom>
        </p:spPr>
      </p:pic>
      <p:sp>
        <p:nvSpPr>
          <p:cNvPr id="9" name="Arrow: Right 8">
            <a:extLst>
              <a:ext uri="{FF2B5EF4-FFF2-40B4-BE49-F238E27FC236}">
                <a16:creationId xmlns:a16="http://schemas.microsoft.com/office/drawing/2014/main" id="{348C7CD4-7E21-4E40-94E5-438688CA7664}"/>
              </a:ext>
            </a:extLst>
          </p:cNvPr>
          <p:cNvSpPr/>
          <p:nvPr/>
        </p:nvSpPr>
        <p:spPr>
          <a:xfrm>
            <a:off x="3565398" y="1813634"/>
            <a:ext cx="2625852" cy="847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Push Deployment Information, </a:t>
            </a:r>
            <a:r>
              <a:rPr lang="en-US" sz="1200" dirty="0" err="1">
                <a:latin typeface="Calibri Light" charset="0"/>
                <a:ea typeface="Calibri Light" charset="0"/>
                <a:cs typeface="Calibri Light" charset="0"/>
              </a:rPr>
              <a:t>e.g</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CodeDeploy</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DeploymentId</a:t>
            </a:r>
            <a:endParaRPr lang="en-US" sz="1200"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FA15CCA9-5FAB-4F38-9369-1FC6C948B1A2}"/>
              </a:ext>
            </a:extLst>
          </p:cNvPr>
          <p:cNvPicPr>
            <a:picLocks noChangeAspect="1"/>
          </p:cNvPicPr>
          <p:nvPr/>
        </p:nvPicPr>
        <p:blipFill>
          <a:blip r:embed="rId4"/>
          <a:stretch>
            <a:fillRect/>
          </a:stretch>
        </p:blipFill>
        <p:spPr>
          <a:xfrm>
            <a:off x="604838" y="3667521"/>
            <a:ext cx="3086531" cy="1400370"/>
          </a:xfrm>
          <a:prstGeom prst="rect">
            <a:avLst/>
          </a:prstGeom>
        </p:spPr>
      </p:pic>
      <p:sp>
        <p:nvSpPr>
          <p:cNvPr id="11" name="Arrow: Right 10">
            <a:extLst>
              <a:ext uri="{FF2B5EF4-FFF2-40B4-BE49-F238E27FC236}">
                <a16:creationId xmlns:a16="http://schemas.microsoft.com/office/drawing/2014/main" id="{D22831AB-9A6A-4090-BF01-A84DAC5B5A99}"/>
              </a:ext>
            </a:extLst>
          </p:cNvPr>
          <p:cNvSpPr/>
          <p:nvPr/>
        </p:nvSpPr>
        <p:spPr>
          <a:xfrm>
            <a:off x="3717089" y="4240814"/>
            <a:ext cx="2788485" cy="5642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Calling Lambda via API Gateway</a:t>
            </a:r>
          </a:p>
        </p:txBody>
      </p:sp>
      <p:pic>
        <p:nvPicPr>
          <p:cNvPr id="12" name="Picture 11">
            <a:extLst>
              <a:ext uri="{FF2B5EF4-FFF2-40B4-BE49-F238E27FC236}">
                <a16:creationId xmlns:a16="http://schemas.microsoft.com/office/drawing/2014/main" id="{DDFD34FF-9740-46DB-9244-4ED03C9B7128}"/>
              </a:ext>
            </a:extLst>
          </p:cNvPr>
          <p:cNvPicPr>
            <a:picLocks noChangeAspect="1"/>
          </p:cNvPicPr>
          <p:nvPr/>
        </p:nvPicPr>
        <p:blipFill>
          <a:blip r:embed="rId5"/>
          <a:stretch>
            <a:fillRect/>
          </a:stretch>
        </p:blipFill>
        <p:spPr>
          <a:xfrm>
            <a:off x="6969024" y="4131530"/>
            <a:ext cx="755448" cy="832392"/>
          </a:xfrm>
          <a:prstGeom prst="rect">
            <a:avLst/>
          </a:prstGeom>
        </p:spPr>
      </p:pic>
      <p:sp>
        <p:nvSpPr>
          <p:cNvPr id="13" name="TextBox 12">
            <a:extLst>
              <a:ext uri="{FF2B5EF4-FFF2-40B4-BE49-F238E27FC236}">
                <a16:creationId xmlns:a16="http://schemas.microsoft.com/office/drawing/2014/main" id="{D3C46EC2-AE44-4F91-AF0B-40CD4F0B4B2E}"/>
              </a:ext>
            </a:extLst>
          </p:cNvPr>
          <p:cNvSpPr txBox="1"/>
          <p:nvPr/>
        </p:nvSpPr>
        <p:spPr>
          <a:xfrm>
            <a:off x="6234766" y="5079283"/>
            <a:ext cx="2223964" cy="404618"/>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handleDynatraceProblemNotification</a:t>
            </a:r>
            <a:endParaRPr lang="en-US" sz="1200" i="1" u="sng" dirty="0">
              <a:latin typeface="Calibri Light" charset="0"/>
              <a:ea typeface="Calibri Light" charset="0"/>
              <a:cs typeface="Calibri Light" charset="0"/>
            </a:endParaRPr>
          </a:p>
        </p:txBody>
      </p:sp>
      <p:cxnSp>
        <p:nvCxnSpPr>
          <p:cNvPr id="15" name="Straight Arrow Connector 14">
            <a:extLst>
              <a:ext uri="{FF2B5EF4-FFF2-40B4-BE49-F238E27FC236}">
                <a16:creationId xmlns:a16="http://schemas.microsoft.com/office/drawing/2014/main" id="{24E485A3-575D-43CF-A2AE-BC6BB1208A6D}"/>
              </a:ext>
            </a:extLst>
          </p:cNvPr>
          <p:cNvCxnSpPr/>
          <p:nvPr/>
        </p:nvCxnSpPr>
        <p:spPr>
          <a:xfrm>
            <a:off x="333375" y="3543300"/>
            <a:ext cx="11277600"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3076" name="Picture 4" descr="Image result for aws codedeploy icon">
            <a:extLst>
              <a:ext uri="{FF2B5EF4-FFF2-40B4-BE49-F238E27FC236}">
                <a16:creationId xmlns:a16="http://schemas.microsoft.com/office/drawing/2014/main" id="{0EEA2CDF-ABA9-45EC-BE20-2CDED0F260F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233630" y="4131530"/>
            <a:ext cx="923563" cy="923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6B583112-066D-41AA-8662-114A4954732E}"/>
              </a:ext>
            </a:extLst>
          </p:cNvPr>
          <p:cNvSpPr/>
          <p:nvPr/>
        </p:nvSpPr>
        <p:spPr>
          <a:xfrm>
            <a:off x="8031176" y="4157872"/>
            <a:ext cx="2006209" cy="83911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Redeploy previous revision</a:t>
            </a:r>
          </a:p>
        </p:txBody>
      </p:sp>
      <p:sp>
        <p:nvSpPr>
          <p:cNvPr id="19" name="Arrow: Right 18">
            <a:extLst>
              <a:ext uri="{FF2B5EF4-FFF2-40B4-BE49-F238E27FC236}">
                <a16:creationId xmlns:a16="http://schemas.microsoft.com/office/drawing/2014/main" id="{E685185B-C8EB-4BE2-8843-9CCFCE2F1541}"/>
              </a:ext>
            </a:extLst>
          </p:cNvPr>
          <p:cNvSpPr/>
          <p:nvPr/>
        </p:nvSpPr>
        <p:spPr>
          <a:xfrm rot="5400000">
            <a:off x="7028242" y="3514573"/>
            <a:ext cx="6370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Bent 16">
            <a:extLst>
              <a:ext uri="{FF2B5EF4-FFF2-40B4-BE49-F238E27FC236}">
                <a16:creationId xmlns:a16="http://schemas.microsoft.com/office/drawing/2014/main" id="{23CCFF9F-62FE-47EB-A6A4-9B27AF87943B}"/>
              </a:ext>
            </a:extLst>
          </p:cNvPr>
          <p:cNvSpPr/>
          <p:nvPr/>
        </p:nvSpPr>
        <p:spPr>
          <a:xfrm rot="10800000">
            <a:off x="3717089" y="5483900"/>
            <a:ext cx="3740986" cy="1106801"/>
          </a:xfrm>
          <a:prstGeom prst="bentArrow">
            <a:avLst>
              <a:gd name="adj1" fmla="val 18976"/>
              <a:gd name="adj2" fmla="val 25000"/>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Calibri Light" charset="0"/>
              <a:ea typeface="Calibri Light" charset="0"/>
              <a:cs typeface="Calibri Light" charset="0"/>
            </a:endParaRPr>
          </a:p>
        </p:txBody>
      </p:sp>
      <p:pic>
        <p:nvPicPr>
          <p:cNvPr id="22" name="Picture 21">
            <a:extLst>
              <a:ext uri="{FF2B5EF4-FFF2-40B4-BE49-F238E27FC236}">
                <a16:creationId xmlns:a16="http://schemas.microsoft.com/office/drawing/2014/main" id="{ABF80AED-1207-4DF3-A23B-4BA80D407384}"/>
              </a:ext>
            </a:extLst>
          </p:cNvPr>
          <p:cNvPicPr>
            <a:picLocks noChangeAspect="1"/>
          </p:cNvPicPr>
          <p:nvPr/>
        </p:nvPicPr>
        <p:blipFill>
          <a:blip r:embed="rId7"/>
          <a:stretch>
            <a:fillRect/>
          </a:stretch>
        </p:blipFill>
        <p:spPr>
          <a:xfrm>
            <a:off x="604838" y="4131530"/>
            <a:ext cx="3047134" cy="2560491"/>
          </a:xfrm>
          <a:prstGeom prst="rect">
            <a:avLst/>
          </a:prstGeom>
        </p:spPr>
      </p:pic>
      <p:sp>
        <p:nvSpPr>
          <p:cNvPr id="16" name="TextBox 15">
            <a:extLst>
              <a:ext uri="{FF2B5EF4-FFF2-40B4-BE49-F238E27FC236}">
                <a16:creationId xmlns:a16="http://schemas.microsoft.com/office/drawing/2014/main" id="{FC8545CB-6C63-4D1D-8743-349B89A46765}"/>
              </a:ext>
            </a:extLst>
          </p:cNvPr>
          <p:cNvSpPr txBox="1"/>
          <p:nvPr/>
        </p:nvSpPr>
        <p:spPr>
          <a:xfrm>
            <a:off x="7619361" y="3554002"/>
            <a:ext cx="2312913" cy="526990"/>
          </a:xfrm>
          <a:prstGeom prst="rect">
            <a:avLst/>
          </a:prstGeom>
          <a:noFill/>
        </p:spPr>
        <p:txBody>
          <a:bodyPr wrap="none" lIns="0" tIns="0" rIns="0" bIns="0" rtlCol="0">
            <a:normAutofit/>
          </a:bodyPr>
          <a:lstStyle/>
          <a:p>
            <a:pPr>
              <a:lnSpc>
                <a:spcPct val="120000"/>
              </a:lnSpc>
            </a:pPr>
            <a:r>
              <a:rPr lang="en-US" sz="1400" i="1" u="sng" dirty="0">
                <a:latin typeface="Calibri Light" charset="0"/>
                <a:ea typeface="Calibri Light" charset="0"/>
                <a:cs typeface="Calibri Light" charset="0"/>
              </a:rPr>
              <a:t>Uses Dynatrace Events API </a:t>
            </a:r>
          </a:p>
          <a:p>
            <a:pPr>
              <a:lnSpc>
                <a:spcPct val="120000"/>
              </a:lnSpc>
            </a:pPr>
            <a:r>
              <a:rPr lang="en-US" sz="1200" dirty="0">
                <a:latin typeface="Calibri Light" charset="0"/>
                <a:ea typeface="Calibri Light" charset="0"/>
                <a:cs typeface="Calibri Light" charset="0"/>
              </a:rPr>
              <a:t>to pull CUSTOM_DEPLOYMENT events</a:t>
            </a:r>
          </a:p>
        </p:txBody>
      </p:sp>
    </p:spTree>
    <p:extLst>
      <p:ext uri="{BB962C8B-B14F-4D97-AF65-F5344CB8AC3E}">
        <p14:creationId xmlns:p14="http://schemas.microsoft.com/office/powerpoint/2010/main" val="6527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animEffect transition="in" filter="fade">
                                      <p:cBhvr>
                                        <p:cTn id="29" dur="500"/>
                                        <p:tgtEl>
                                          <p:spTgt spid="30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19" grpId="0" animBg="1"/>
      <p:bldP spid="17"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C975E7-9D41-4714-8A7C-73E120B6542F}"/>
              </a:ext>
            </a:extLst>
          </p:cNvPr>
          <p:cNvPicPr>
            <a:picLocks noChangeAspect="1"/>
          </p:cNvPicPr>
          <p:nvPr/>
        </p:nvPicPr>
        <p:blipFill>
          <a:blip r:embed="rId2"/>
          <a:stretch>
            <a:fillRect/>
          </a:stretch>
        </p:blipFill>
        <p:spPr>
          <a:xfrm>
            <a:off x="5861749" y="205823"/>
            <a:ext cx="4210638" cy="6535062"/>
          </a:xfrm>
          <a:prstGeom prst="rect">
            <a:avLst/>
          </a:prstGeom>
        </p:spPr>
      </p:pic>
      <p:sp>
        <p:nvSpPr>
          <p:cNvPr id="5" name="Title 4"/>
          <p:cNvSpPr>
            <a:spLocks noGrp="1"/>
          </p:cNvSpPr>
          <p:nvPr>
            <p:ph type="title"/>
          </p:nvPr>
        </p:nvSpPr>
        <p:spPr/>
        <p:txBody>
          <a:bodyPr/>
          <a:lstStyle/>
          <a:p>
            <a:r>
              <a:rPr lang="en-US" dirty="0"/>
              <a:t>Configure the Integration</a:t>
            </a:r>
          </a:p>
        </p:txBody>
      </p:sp>
      <p:pic>
        <p:nvPicPr>
          <p:cNvPr id="2" name="Picture 1">
            <a:extLst>
              <a:ext uri="{FF2B5EF4-FFF2-40B4-BE49-F238E27FC236}">
                <a16:creationId xmlns:a16="http://schemas.microsoft.com/office/drawing/2014/main" id="{AA20FBDC-666F-4A67-9346-15752B4B8FC2}"/>
              </a:ext>
            </a:extLst>
          </p:cNvPr>
          <p:cNvPicPr>
            <a:picLocks noChangeAspect="1"/>
          </p:cNvPicPr>
          <p:nvPr/>
        </p:nvPicPr>
        <p:blipFill>
          <a:blip r:embed="rId3"/>
          <a:stretch>
            <a:fillRect/>
          </a:stretch>
        </p:blipFill>
        <p:spPr>
          <a:xfrm>
            <a:off x="698496" y="1438052"/>
            <a:ext cx="2733675" cy="1104900"/>
          </a:xfrm>
          <a:prstGeom prst="rect">
            <a:avLst/>
          </a:prstGeom>
        </p:spPr>
      </p:pic>
      <p:pic>
        <p:nvPicPr>
          <p:cNvPr id="3" name="Picture 2">
            <a:extLst>
              <a:ext uri="{FF2B5EF4-FFF2-40B4-BE49-F238E27FC236}">
                <a16:creationId xmlns:a16="http://schemas.microsoft.com/office/drawing/2014/main" id="{D9C39912-D8F2-41D8-A89E-DECCE012709A}"/>
              </a:ext>
            </a:extLst>
          </p:cNvPr>
          <p:cNvPicPr>
            <a:picLocks noChangeAspect="1"/>
          </p:cNvPicPr>
          <p:nvPr/>
        </p:nvPicPr>
        <p:blipFill>
          <a:blip r:embed="rId4"/>
          <a:stretch>
            <a:fillRect/>
          </a:stretch>
        </p:blipFill>
        <p:spPr>
          <a:xfrm>
            <a:off x="1089020" y="3212133"/>
            <a:ext cx="1952625" cy="609600"/>
          </a:xfrm>
          <a:prstGeom prst="rect">
            <a:avLst/>
          </a:prstGeom>
        </p:spPr>
      </p:pic>
      <p:pic>
        <p:nvPicPr>
          <p:cNvPr id="4" name="Picture 3">
            <a:extLst>
              <a:ext uri="{FF2B5EF4-FFF2-40B4-BE49-F238E27FC236}">
                <a16:creationId xmlns:a16="http://schemas.microsoft.com/office/drawing/2014/main" id="{92ADCC68-211A-4731-B943-DD332026AA81}"/>
              </a:ext>
            </a:extLst>
          </p:cNvPr>
          <p:cNvPicPr>
            <a:picLocks noChangeAspect="1"/>
          </p:cNvPicPr>
          <p:nvPr/>
        </p:nvPicPr>
        <p:blipFill>
          <a:blip r:embed="rId5"/>
          <a:stretch>
            <a:fillRect/>
          </a:stretch>
        </p:blipFill>
        <p:spPr>
          <a:xfrm>
            <a:off x="901301" y="4374184"/>
            <a:ext cx="2400300" cy="952500"/>
          </a:xfrm>
          <a:prstGeom prst="rect">
            <a:avLst/>
          </a:prstGeom>
        </p:spPr>
      </p:pic>
      <p:sp>
        <p:nvSpPr>
          <p:cNvPr id="9" name="Arrow: Right 8">
            <a:extLst>
              <a:ext uri="{FF2B5EF4-FFF2-40B4-BE49-F238E27FC236}">
                <a16:creationId xmlns:a16="http://schemas.microsoft.com/office/drawing/2014/main" id="{F5AD2C67-59FB-441C-81B1-935814DF0093}"/>
              </a:ext>
            </a:extLst>
          </p:cNvPr>
          <p:cNvSpPr/>
          <p:nvPr/>
        </p:nvSpPr>
        <p:spPr>
          <a:xfrm flipH="1">
            <a:off x="3190874" y="2092229"/>
            <a:ext cx="129757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1" name="Arrow: Right 10">
            <a:extLst>
              <a:ext uri="{FF2B5EF4-FFF2-40B4-BE49-F238E27FC236}">
                <a16:creationId xmlns:a16="http://schemas.microsoft.com/office/drawing/2014/main" id="{FCA7C70C-0BD6-4FD4-989D-F0852A8691EA}"/>
              </a:ext>
            </a:extLst>
          </p:cNvPr>
          <p:cNvSpPr/>
          <p:nvPr/>
        </p:nvSpPr>
        <p:spPr>
          <a:xfrm flipH="1">
            <a:off x="3190874" y="3231038"/>
            <a:ext cx="12975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2" name="Arrow: Right 11">
            <a:extLst>
              <a:ext uri="{FF2B5EF4-FFF2-40B4-BE49-F238E27FC236}">
                <a16:creationId xmlns:a16="http://schemas.microsoft.com/office/drawing/2014/main" id="{03D0EDF0-1EAA-48A7-ABF5-836998C3CF5A}"/>
              </a:ext>
            </a:extLst>
          </p:cNvPr>
          <p:cNvSpPr/>
          <p:nvPr/>
        </p:nvSpPr>
        <p:spPr>
          <a:xfrm flipH="1">
            <a:off x="3190873" y="4465713"/>
            <a:ext cx="133101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3" name="Arrow: Right 12">
            <a:extLst>
              <a:ext uri="{FF2B5EF4-FFF2-40B4-BE49-F238E27FC236}">
                <a16:creationId xmlns:a16="http://schemas.microsoft.com/office/drawing/2014/main" id="{AC02CD82-6BCA-40BE-BA4E-85CBDFCF5E3D}"/>
              </a:ext>
            </a:extLst>
          </p:cNvPr>
          <p:cNvSpPr/>
          <p:nvPr/>
        </p:nvSpPr>
        <p:spPr>
          <a:xfrm flipH="1">
            <a:off x="9077621" y="936568"/>
            <a:ext cx="19793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 Any Name</a:t>
            </a:r>
          </a:p>
        </p:txBody>
      </p:sp>
      <p:sp>
        <p:nvSpPr>
          <p:cNvPr id="14" name="Arrow: Right 13">
            <a:extLst>
              <a:ext uri="{FF2B5EF4-FFF2-40B4-BE49-F238E27FC236}">
                <a16:creationId xmlns:a16="http://schemas.microsoft.com/office/drawing/2014/main" id="{11153341-372B-444F-A51A-20BB213E171A}"/>
              </a:ext>
            </a:extLst>
          </p:cNvPr>
          <p:cNvSpPr/>
          <p:nvPr/>
        </p:nvSpPr>
        <p:spPr>
          <a:xfrm flipH="1">
            <a:off x="10072386" y="1519417"/>
            <a:ext cx="1899034" cy="10574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#5 – Your Endpoint</a:t>
            </a:r>
          </a:p>
        </p:txBody>
      </p:sp>
      <p:sp>
        <p:nvSpPr>
          <p:cNvPr id="15" name="Arrow: Right 14">
            <a:extLst>
              <a:ext uri="{FF2B5EF4-FFF2-40B4-BE49-F238E27FC236}">
                <a16:creationId xmlns:a16="http://schemas.microsoft.com/office/drawing/2014/main" id="{9FADE361-892A-4A2C-B6BD-F69A7657B879}"/>
              </a:ext>
            </a:extLst>
          </p:cNvPr>
          <p:cNvSpPr/>
          <p:nvPr/>
        </p:nvSpPr>
        <p:spPr>
          <a:xfrm flipH="1">
            <a:off x="7677539" y="5485483"/>
            <a:ext cx="192366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#6 Alert </a:t>
            </a:r>
            <a:r>
              <a:rPr lang="en-US" dirty="0" err="1">
                <a:latin typeface="Calibri Light" charset="0"/>
                <a:ea typeface="Calibri Light" charset="0"/>
                <a:cs typeface="Calibri Light" charset="0"/>
              </a:rPr>
              <a:t>Profilg</a:t>
            </a: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E4E1246A-B675-4572-A1BA-38906FA76EFB}"/>
              </a:ext>
            </a:extLst>
          </p:cNvPr>
          <p:cNvSpPr/>
          <p:nvPr/>
        </p:nvSpPr>
        <p:spPr>
          <a:xfrm flipH="1">
            <a:off x="9307898" y="6286842"/>
            <a:ext cx="20955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#7: Test &amp; Save</a:t>
            </a:r>
          </a:p>
        </p:txBody>
      </p:sp>
      <p:sp>
        <p:nvSpPr>
          <p:cNvPr id="17" name="Arrow: Right 16">
            <a:extLst>
              <a:ext uri="{FF2B5EF4-FFF2-40B4-BE49-F238E27FC236}">
                <a16:creationId xmlns:a16="http://schemas.microsoft.com/office/drawing/2014/main" id="{D971CBAE-3947-477E-80B7-A66D4A2719FA}"/>
              </a:ext>
            </a:extLst>
          </p:cNvPr>
          <p:cNvSpPr/>
          <p:nvPr/>
        </p:nvSpPr>
        <p:spPr>
          <a:xfrm flipH="1">
            <a:off x="8579536" y="3437537"/>
            <a:ext cx="3052071" cy="142679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Required Fields PID and </a:t>
            </a:r>
            <a:r>
              <a:rPr lang="en-US" dirty="0" err="1">
                <a:latin typeface="Calibri Light" charset="0"/>
                <a:ea typeface="Calibri Light" charset="0"/>
                <a:cs typeface="Calibri Light" charset="0"/>
              </a:rPr>
              <a:t>ImpactedEntities</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885461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 </a:t>
            </a:r>
            <a:r>
              <a:rPr lang="en-US" b="1" i="1" dirty="0"/>
              <a:t>(would suggest this option!)</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Once Problem is detected!</a:t>
            </a:r>
          </a:p>
          <a:p>
            <a:pPr lvl="1"/>
            <a:r>
              <a:rPr lang="en-US" dirty="0"/>
              <a:t>Will Trigger an </a:t>
            </a:r>
            <a:r>
              <a:rPr lang="en-US" dirty="0" err="1"/>
              <a:t>xMatters</a:t>
            </a:r>
            <a:r>
              <a:rPr lang="en-US" dirty="0"/>
              <a:t> Notification</a:t>
            </a:r>
          </a:p>
          <a:p>
            <a:pPr lvl="1"/>
            <a:r>
              <a:rPr lang="en-US" dirty="0"/>
              <a:t>Will Trigger the AWS Lambda Remediation Action which will trigger an AWS </a:t>
            </a:r>
            <a:r>
              <a:rPr lang="en-US" dirty="0" err="1"/>
              <a:t>CodeDeploy</a:t>
            </a:r>
            <a:r>
              <a:rPr lang="en-US" dirty="0"/>
              <a:t> Deployment</a:t>
            </a:r>
          </a:p>
        </p:txBody>
      </p:sp>
    </p:spTree>
    <p:extLst>
      <p:ext uri="{BB962C8B-B14F-4D97-AF65-F5344CB8AC3E}">
        <p14:creationId xmlns:p14="http://schemas.microsoft.com/office/powerpoint/2010/main" val="608609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3453-26D5-4469-8D4F-7C38B46227BF}"/>
              </a:ext>
            </a:extLst>
          </p:cNvPr>
          <p:cNvSpPr>
            <a:spLocks noGrp="1"/>
          </p:cNvSpPr>
          <p:nvPr>
            <p:ph type="title"/>
          </p:nvPr>
        </p:nvSpPr>
        <p:spPr/>
        <p:txBody>
          <a:bodyPr/>
          <a:lstStyle/>
          <a:p>
            <a:r>
              <a:rPr lang="en-US" dirty="0"/>
              <a:t>More Information</a:t>
            </a:r>
          </a:p>
        </p:txBody>
      </p:sp>
      <p:sp>
        <p:nvSpPr>
          <p:cNvPr id="3" name="Content Placeholder 2">
            <a:extLst>
              <a:ext uri="{FF2B5EF4-FFF2-40B4-BE49-F238E27FC236}">
                <a16:creationId xmlns:a16="http://schemas.microsoft.com/office/drawing/2014/main" id="{7DB9279D-BED4-4DDB-9479-6986A2C8DCCE}"/>
              </a:ext>
            </a:extLst>
          </p:cNvPr>
          <p:cNvSpPr>
            <a:spLocks noGrp="1"/>
          </p:cNvSpPr>
          <p:nvPr>
            <p:ph sz="quarter" idx="12"/>
          </p:nvPr>
        </p:nvSpPr>
        <p:spPr/>
        <p:txBody>
          <a:bodyPr/>
          <a:lstStyle/>
          <a:p>
            <a:r>
              <a:rPr lang="en-US" dirty="0"/>
              <a:t>Watch out for updates on </a:t>
            </a:r>
            <a:r>
              <a:rPr lang="en-US" dirty="0">
                <a:hlinkClick r:id="rId2"/>
              </a:rPr>
              <a:t>https://github.com/Dynatrace/AWSDevOpsTutorial</a:t>
            </a:r>
            <a:endParaRPr lang="en-US" dirty="0"/>
          </a:p>
          <a:p>
            <a:r>
              <a:rPr lang="en-US" dirty="0"/>
              <a:t>Dynatrace REST API: </a:t>
            </a:r>
            <a:r>
              <a:rPr lang="en-US" dirty="0">
                <a:hlinkClick r:id="rId3"/>
              </a:rPr>
              <a:t>https://www.dynatrace.com/support/help/dynatrace-api/</a:t>
            </a:r>
            <a:r>
              <a:rPr lang="en-US" dirty="0"/>
              <a:t> </a:t>
            </a:r>
          </a:p>
        </p:txBody>
      </p:sp>
    </p:spTree>
    <p:extLst>
      <p:ext uri="{BB962C8B-B14F-4D97-AF65-F5344CB8AC3E}">
        <p14:creationId xmlns:p14="http://schemas.microsoft.com/office/powerpoint/2010/main" val="3137123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Optional Steps</a:t>
            </a:r>
          </a:p>
        </p:txBody>
      </p:sp>
    </p:spTree>
    <p:extLst>
      <p:ext uri="{BB962C8B-B14F-4D97-AF65-F5344CB8AC3E}">
        <p14:creationId xmlns:p14="http://schemas.microsoft.com/office/powerpoint/2010/main" val="128380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19FB2-4ACF-4C3C-A40F-5CDED45E80F1}"/>
              </a:ext>
            </a:extLst>
          </p:cNvPr>
          <p:cNvSpPr>
            <a:spLocks noGrp="1"/>
          </p:cNvSpPr>
          <p:nvPr>
            <p:ph type="title"/>
          </p:nvPr>
        </p:nvSpPr>
        <p:spPr/>
        <p:txBody>
          <a:bodyPr/>
          <a:lstStyle/>
          <a:p>
            <a:r>
              <a:rPr lang="en-US" dirty="0"/>
              <a:t>Service Naming Rules: Distinguish services between Staging and Production</a:t>
            </a:r>
          </a:p>
        </p:txBody>
      </p:sp>
      <p:pic>
        <p:nvPicPr>
          <p:cNvPr id="6" name="Picture 5">
            <a:extLst>
              <a:ext uri="{FF2B5EF4-FFF2-40B4-BE49-F238E27FC236}">
                <a16:creationId xmlns:a16="http://schemas.microsoft.com/office/drawing/2014/main" id="{F49F4522-5D42-439E-810F-998D1668B26A}"/>
              </a:ext>
            </a:extLst>
          </p:cNvPr>
          <p:cNvPicPr>
            <a:picLocks noChangeAspect="1"/>
          </p:cNvPicPr>
          <p:nvPr/>
        </p:nvPicPr>
        <p:blipFill>
          <a:blip r:embed="rId2"/>
          <a:stretch>
            <a:fillRect/>
          </a:stretch>
        </p:blipFill>
        <p:spPr>
          <a:xfrm>
            <a:off x="1278384" y="1240459"/>
            <a:ext cx="9883806" cy="5514877"/>
          </a:xfrm>
          <a:prstGeom prst="rect">
            <a:avLst/>
          </a:prstGeom>
        </p:spPr>
      </p:pic>
      <p:sp>
        <p:nvSpPr>
          <p:cNvPr id="7" name="Arrow: Right 6">
            <a:extLst>
              <a:ext uri="{FF2B5EF4-FFF2-40B4-BE49-F238E27FC236}">
                <a16:creationId xmlns:a16="http://schemas.microsoft.com/office/drawing/2014/main" id="{8D87E135-0DE6-4C9B-BEA2-EC28D0A23A6B}"/>
              </a:ext>
            </a:extLst>
          </p:cNvPr>
          <p:cNvSpPr/>
          <p:nvPr/>
        </p:nvSpPr>
        <p:spPr>
          <a:xfrm>
            <a:off x="477174" y="4606829"/>
            <a:ext cx="9810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Arrow: Right 7">
            <a:extLst>
              <a:ext uri="{FF2B5EF4-FFF2-40B4-BE49-F238E27FC236}">
                <a16:creationId xmlns:a16="http://schemas.microsoft.com/office/drawing/2014/main" id="{6939CEE8-E05F-46EF-8EE0-A30F4F9B2301}"/>
              </a:ext>
            </a:extLst>
          </p:cNvPr>
          <p:cNvSpPr/>
          <p:nvPr/>
        </p:nvSpPr>
        <p:spPr>
          <a:xfrm flipH="1">
            <a:off x="4152898" y="214937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Arrow: Right 8">
            <a:extLst>
              <a:ext uri="{FF2B5EF4-FFF2-40B4-BE49-F238E27FC236}">
                <a16:creationId xmlns:a16="http://schemas.microsoft.com/office/drawing/2014/main" id="{879E3408-A0B1-4F00-8455-A7870E3BFD78}"/>
              </a:ext>
            </a:extLst>
          </p:cNvPr>
          <p:cNvSpPr/>
          <p:nvPr/>
        </p:nvSpPr>
        <p:spPr>
          <a:xfrm flipH="1">
            <a:off x="5791197" y="3905250"/>
            <a:ext cx="4495802" cy="6534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DEPLOYMENT_GROUP_NAME/Detected </a:t>
            </a:r>
            <a:r>
              <a:rPr lang="en-US" sz="1400" dirty="0" err="1">
                <a:latin typeface="Calibri Light" charset="0"/>
                <a:ea typeface="Calibri Light" charset="0"/>
                <a:cs typeface="Calibri Light" charset="0"/>
              </a:rPr>
              <a:t>ServiceName</a:t>
            </a:r>
            <a:endParaRPr lang="en-US" sz="14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60A15547-42B8-486C-B40D-33EA8465E1FA}"/>
              </a:ext>
            </a:extLst>
          </p:cNvPr>
          <p:cNvSpPr/>
          <p:nvPr/>
        </p:nvSpPr>
        <p:spPr>
          <a:xfrm flipH="1">
            <a:off x="4857746" y="355225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FC989A81-587A-49A1-AA87-7B84358731E9}"/>
              </a:ext>
            </a:extLst>
          </p:cNvPr>
          <p:cNvSpPr/>
          <p:nvPr/>
        </p:nvSpPr>
        <p:spPr>
          <a:xfrm flipH="1">
            <a:off x="5753559" y="5467452"/>
            <a:ext cx="453343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Only when DEPLOYMENT_GROUP_NAME exists</a:t>
            </a:r>
          </a:p>
        </p:txBody>
      </p:sp>
    </p:spTree>
    <p:extLst>
      <p:ext uri="{BB962C8B-B14F-4D97-AF65-F5344CB8AC3E}">
        <p14:creationId xmlns:p14="http://schemas.microsoft.com/office/powerpoint/2010/main" val="316789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77157F-8D2C-4788-B205-3C60B588842E}"/>
              </a:ext>
            </a:extLst>
          </p:cNvPr>
          <p:cNvPicPr>
            <a:picLocks noChangeAspect="1"/>
          </p:cNvPicPr>
          <p:nvPr/>
        </p:nvPicPr>
        <p:blipFill>
          <a:blip r:embed="rId2"/>
          <a:stretch>
            <a:fillRect/>
          </a:stretch>
        </p:blipFill>
        <p:spPr>
          <a:xfrm>
            <a:off x="6247441" y="5640529"/>
            <a:ext cx="5553850" cy="1124107"/>
          </a:xfrm>
          <a:prstGeom prst="rect">
            <a:avLst/>
          </a:prstGeom>
        </p:spPr>
      </p:pic>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#2 - Prerequisites Sanity Check: Dynatrace</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Dynatrace SaaS Trial we just gave you: </a:t>
            </a:r>
            <a:r>
              <a:rPr lang="en-US" dirty="0">
                <a:hlinkClick r:id="rId3"/>
              </a:rPr>
              <a:t>http://signin.dynatrace.com</a:t>
            </a:r>
            <a:endParaRPr lang="en-US" dirty="0"/>
          </a:p>
          <a:p>
            <a:pPr marL="914400" lvl="1" indent="-457200">
              <a:buFont typeface="+mj-lt"/>
              <a:buAutoNum type="arabicPeriod"/>
            </a:pPr>
            <a:r>
              <a:rPr lang="en-US" b="1" i="1" dirty="0"/>
              <a:t>Make note</a:t>
            </a:r>
            <a:r>
              <a:rPr lang="en-US" dirty="0"/>
              <a:t> of your </a:t>
            </a:r>
            <a:r>
              <a:rPr lang="en-US" b="1" i="1" dirty="0"/>
              <a:t>Dynatrace Tenant URL</a:t>
            </a:r>
            <a:endParaRPr lang="en-US" dirty="0"/>
          </a:p>
          <a:p>
            <a:pPr marL="457200" indent="-457200">
              <a:buFont typeface="+mj-lt"/>
              <a:buAutoNum type="arabicPeriod"/>
            </a:pPr>
            <a:r>
              <a:rPr lang="en-US" dirty="0"/>
              <a:t>Create an API Token. </a:t>
            </a:r>
            <a:r>
              <a:rPr lang="en-US" b="1" i="1" dirty="0"/>
              <a:t>Make note </a:t>
            </a:r>
            <a:r>
              <a:rPr lang="en-US" dirty="0"/>
              <a:t>of that </a:t>
            </a:r>
            <a:r>
              <a:rPr lang="en-US" b="1" i="1" dirty="0"/>
              <a:t>Token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b="1" i="1" dirty="0"/>
              <a:t>Make note </a:t>
            </a:r>
            <a:r>
              <a:rPr lang="en-US" dirty="0"/>
              <a:t>of the </a:t>
            </a:r>
            <a:r>
              <a:rPr lang="en-US" b="1" i="1" dirty="0"/>
              <a:t>Agent Script Download URL (NOT INCLUDING QUOTES) </a:t>
            </a:r>
            <a:r>
              <a:rPr lang="en-US" dirty="0"/>
              <a:t>for your Tenant</a:t>
            </a:r>
          </a:p>
          <a:p>
            <a:pPr marL="914400" lvl="1" indent="-457200">
              <a:buFont typeface="+mj-lt"/>
              <a:buAutoNum type="arabicPeriod"/>
            </a:pPr>
            <a:r>
              <a:rPr lang="en-US" dirty="0"/>
              <a:t>Go to https://&lt;YOURTENANT&gt;.live.dynatrace.com/#install/agentlinux</a:t>
            </a:r>
          </a:p>
        </p:txBody>
      </p:sp>
      <p:pic>
        <p:nvPicPr>
          <p:cNvPr id="6" name="Picture 5">
            <a:extLst>
              <a:ext uri="{FF2B5EF4-FFF2-40B4-BE49-F238E27FC236}">
                <a16:creationId xmlns:a16="http://schemas.microsoft.com/office/drawing/2014/main" id="{FCDD9B31-55CE-4A0F-8768-EC65B89A5195}"/>
              </a:ext>
            </a:extLst>
          </p:cNvPr>
          <p:cNvPicPr>
            <a:picLocks noChangeAspect="1"/>
          </p:cNvPicPr>
          <p:nvPr/>
        </p:nvPicPr>
        <p:blipFill>
          <a:blip r:embed="rId4"/>
          <a:stretch>
            <a:fillRect/>
          </a:stretch>
        </p:blipFill>
        <p:spPr>
          <a:xfrm>
            <a:off x="6434137" y="1892696"/>
            <a:ext cx="4578964" cy="526654"/>
          </a:xfrm>
          <a:prstGeom prst="rect">
            <a:avLst/>
          </a:prstGeom>
        </p:spPr>
      </p:pic>
      <p:pic>
        <p:nvPicPr>
          <p:cNvPr id="7" name="Picture 6">
            <a:extLst>
              <a:ext uri="{FF2B5EF4-FFF2-40B4-BE49-F238E27FC236}">
                <a16:creationId xmlns:a16="http://schemas.microsoft.com/office/drawing/2014/main" id="{01E44338-67B8-4177-8BDC-AE31CDB64958}"/>
              </a:ext>
            </a:extLst>
          </p:cNvPr>
          <p:cNvPicPr>
            <a:picLocks noChangeAspect="1"/>
          </p:cNvPicPr>
          <p:nvPr/>
        </p:nvPicPr>
        <p:blipFill>
          <a:blip r:embed="rId5"/>
          <a:stretch>
            <a:fillRect/>
          </a:stretch>
        </p:blipFill>
        <p:spPr>
          <a:xfrm>
            <a:off x="1487563" y="2736849"/>
            <a:ext cx="4370676" cy="2000250"/>
          </a:xfrm>
          <a:prstGeom prst="rect">
            <a:avLst/>
          </a:prstGeom>
        </p:spPr>
      </p:pic>
      <p:pic>
        <p:nvPicPr>
          <p:cNvPr id="8" name="Picture 7">
            <a:extLst>
              <a:ext uri="{FF2B5EF4-FFF2-40B4-BE49-F238E27FC236}">
                <a16:creationId xmlns:a16="http://schemas.microsoft.com/office/drawing/2014/main" id="{54DDE545-423C-445C-9E32-E6122F460EB4}"/>
              </a:ext>
            </a:extLst>
          </p:cNvPr>
          <p:cNvPicPr>
            <a:picLocks noChangeAspect="1"/>
          </p:cNvPicPr>
          <p:nvPr/>
        </p:nvPicPr>
        <p:blipFill>
          <a:blip r:embed="rId6"/>
          <a:stretch>
            <a:fillRect/>
          </a:stretch>
        </p:blipFill>
        <p:spPr>
          <a:xfrm>
            <a:off x="6357936" y="3193255"/>
            <a:ext cx="3381375" cy="942975"/>
          </a:xfrm>
          <a:prstGeom prst="rect">
            <a:avLst/>
          </a:prstGeom>
        </p:spPr>
      </p:pic>
      <p:sp>
        <p:nvSpPr>
          <p:cNvPr id="9" name="Rectangle: Rounded Corners 8">
            <a:extLst>
              <a:ext uri="{FF2B5EF4-FFF2-40B4-BE49-F238E27FC236}">
                <a16:creationId xmlns:a16="http://schemas.microsoft.com/office/drawing/2014/main" id="{AB21A5A3-4481-4267-ACD3-39558F7AEE3C}"/>
              </a:ext>
            </a:extLst>
          </p:cNvPr>
          <p:cNvSpPr/>
          <p:nvPr/>
        </p:nvSpPr>
        <p:spPr>
          <a:xfrm>
            <a:off x="7714678" y="1932606"/>
            <a:ext cx="3298423" cy="401019"/>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0" name="Rectangle: Rounded Corners 9">
            <a:extLst>
              <a:ext uri="{FF2B5EF4-FFF2-40B4-BE49-F238E27FC236}">
                <a16:creationId xmlns:a16="http://schemas.microsoft.com/office/drawing/2014/main" id="{682CDE5B-0F0C-4F97-9B90-E5FC07943A33}"/>
              </a:ext>
            </a:extLst>
          </p:cNvPr>
          <p:cNvSpPr/>
          <p:nvPr/>
        </p:nvSpPr>
        <p:spPr>
          <a:xfrm>
            <a:off x="6572250" y="3640531"/>
            <a:ext cx="1800225" cy="333997"/>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1" name="Arrow: Down 10">
            <a:extLst>
              <a:ext uri="{FF2B5EF4-FFF2-40B4-BE49-F238E27FC236}">
                <a16:creationId xmlns:a16="http://schemas.microsoft.com/office/drawing/2014/main" id="{8F32A536-5953-4189-A656-D0DAA927973A}"/>
              </a:ext>
            </a:extLst>
          </p:cNvPr>
          <p:cNvSpPr/>
          <p:nvPr/>
        </p:nvSpPr>
        <p:spPr>
          <a:xfrm flipV="1">
            <a:off x="8577834" y="2333625"/>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400CC9F1-BB6E-4DD9-B4D4-443B8A98C108}"/>
              </a:ext>
            </a:extLst>
          </p:cNvPr>
          <p:cNvSpPr/>
          <p:nvPr/>
        </p:nvSpPr>
        <p:spPr>
          <a:xfrm flipV="1">
            <a:off x="7230046" y="3965859"/>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15" name="Straight Connector 14">
            <a:extLst>
              <a:ext uri="{FF2B5EF4-FFF2-40B4-BE49-F238E27FC236}">
                <a16:creationId xmlns:a16="http://schemas.microsoft.com/office/drawing/2014/main" id="{131D9621-AC50-464C-B75F-14B102A5C8EF}"/>
              </a:ext>
            </a:extLst>
          </p:cNvPr>
          <p:cNvCxnSpPr>
            <a:cxnSpLocks/>
          </p:cNvCxnSpPr>
          <p:nvPr/>
        </p:nvCxnSpPr>
        <p:spPr>
          <a:xfrm>
            <a:off x="9639300" y="6192979"/>
            <a:ext cx="2047875"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963F5329-45DF-4BA6-9508-6117C5E9A55F}"/>
              </a:ext>
            </a:extLst>
          </p:cNvPr>
          <p:cNvCxnSpPr>
            <a:cxnSpLocks/>
          </p:cNvCxnSpPr>
          <p:nvPr/>
        </p:nvCxnSpPr>
        <p:spPr>
          <a:xfrm>
            <a:off x="6434137" y="6412054"/>
            <a:ext cx="5253038"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02201251-A30A-4498-A03A-9C150B02413A}"/>
              </a:ext>
            </a:extLst>
          </p:cNvPr>
          <p:cNvCxnSpPr>
            <a:cxnSpLocks/>
          </p:cNvCxnSpPr>
          <p:nvPr/>
        </p:nvCxnSpPr>
        <p:spPr>
          <a:xfrm>
            <a:off x="6448424" y="6602554"/>
            <a:ext cx="2819401"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15861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97BC-AAC6-46F8-970E-FD9D8ECE2C00}"/>
              </a:ext>
            </a:extLst>
          </p:cNvPr>
          <p:cNvSpPr>
            <a:spLocks noGrp="1"/>
          </p:cNvSpPr>
          <p:nvPr>
            <p:ph type="title"/>
          </p:nvPr>
        </p:nvSpPr>
        <p:spPr/>
        <p:txBody>
          <a:bodyPr/>
          <a:lstStyle/>
          <a:p>
            <a:r>
              <a:rPr lang="en-US" dirty="0"/>
              <a:t>Here is the result! Nicer Service Names!</a:t>
            </a:r>
          </a:p>
        </p:txBody>
      </p:sp>
      <p:pic>
        <p:nvPicPr>
          <p:cNvPr id="12" name="Picture 11">
            <a:extLst>
              <a:ext uri="{FF2B5EF4-FFF2-40B4-BE49-F238E27FC236}">
                <a16:creationId xmlns:a16="http://schemas.microsoft.com/office/drawing/2014/main" id="{637F099D-A29F-4882-BF60-5F54BDA0165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6235" y="3476608"/>
            <a:ext cx="4679950" cy="21777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CAF4C07-64A5-418A-9BDC-42458BAC24A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97771" y="3489760"/>
            <a:ext cx="4679950" cy="21645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5F533E6-F189-4B60-AF8E-BEA10A0538A7}"/>
              </a:ext>
            </a:extLst>
          </p:cNvPr>
          <p:cNvPicPr>
            <a:picLocks noChangeAspect="1"/>
          </p:cNvPicPr>
          <p:nvPr/>
        </p:nvPicPr>
        <p:blipFill>
          <a:blip r:embed="rId4"/>
          <a:stretch>
            <a:fillRect/>
          </a:stretch>
        </p:blipFill>
        <p:spPr>
          <a:xfrm>
            <a:off x="4810797" y="1422950"/>
            <a:ext cx="3049952" cy="1258105"/>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B66F53DB-2981-48D7-9B1C-B6ED87670400}"/>
              </a:ext>
            </a:extLst>
          </p:cNvPr>
          <p:cNvSpPr/>
          <p:nvPr/>
        </p:nvSpPr>
        <p:spPr>
          <a:xfrm rot="2842614">
            <a:off x="6861967" y="283651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AB8E0B65-3AF2-41FF-9D62-E53EF91213AB}"/>
              </a:ext>
            </a:extLst>
          </p:cNvPr>
          <p:cNvSpPr/>
          <p:nvPr/>
        </p:nvSpPr>
        <p:spPr>
          <a:xfrm rot="8028148">
            <a:off x="4098204" y="283977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07668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BA3B-E8CA-4991-AF7D-7F33FC71C392}"/>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8E94784-99FB-451F-9C13-B1598F6A4D22}"/>
              </a:ext>
            </a:extLst>
          </p:cNvPr>
          <p:cNvPicPr>
            <a:picLocks noChangeAspect="1"/>
          </p:cNvPicPr>
          <p:nvPr/>
        </p:nvPicPr>
        <p:blipFill>
          <a:blip r:embed="rId2"/>
          <a:stretch>
            <a:fillRect/>
          </a:stretch>
        </p:blipFill>
        <p:spPr>
          <a:xfrm>
            <a:off x="1019489" y="1314822"/>
            <a:ext cx="10132381" cy="5307144"/>
          </a:xfrm>
          <a:prstGeom prst="rect">
            <a:avLst/>
          </a:prstGeom>
        </p:spPr>
      </p:pic>
      <p:sp>
        <p:nvSpPr>
          <p:cNvPr id="6" name="Arrow: Right 5">
            <a:extLst>
              <a:ext uri="{FF2B5EF4-FFF2-40B4-BE49-F238E27FC236}">
                <a16:creationId xmlns:a16="http://schemas.microsoft.com/office/drawing/2014/main" id="{32C2FB38-C94A-49D6-B5A2-65675D6E95AE}"/>
              </a:ext>
            </a:extLst>
          </p:cNvPr>
          <p:cNvSpPr/>
          <p:nvPr/>
        </p:nvSpPr>
        <p:spPr>
          <a:xfrm rot="21259942" flipH="1">
            <a:off x="8227438" y="4867234"/>
            <a:ext cx="24263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Access Log Files</a:t>
            </a:r>
          </a:p>
        </p:txBody>
      </p:sp>
    </p:spTree>
    <p:extLst>
      <p:ext uri="{BB962C8B-B14F-4D97-AF65-F5344CB8AC3E}">
        <p14:creationId xmlns:p14="http://schemas.microsoft.com/office/powerpoint/2010/main" val="857948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3590-C410-4099-874C-D897CDF1E34C}"/>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CF8F90CD-2071-437E-9F88-0122D96F0CDD}"/>
              </a:ext>
            </a:extLst>
          </p:cNvPr>
          <p:cNvPicPr>
            <a:picLocks noChangeAspect="1"/>
          </p:cNvPicPr>
          <p:nvPr/>
        </p:nvPicPr>
        <p:blipFill>
          <a:blip r:embed="rId2"/>
          <a:stretch>
            <a:fillRect/>
          </a:stretch>
        </p:blipFill>
        <p:spPr>
          <a:xfrm>
            <a:off x="1012009" y="1240459"/>
            <a:ext cx="10460854" cy="5572243"/>
          </a:xfrm>
          <a:prstGeom prst="rect">
            <a:avLst/>
          </a:prstGeom>
        </p:spPr>
      </p:pic>
      <p:sp>
        <p:nvSpPr>
          <p:cNvPr id="6" name="Arrow: Right 5">
            <a:extLst>
              <a:ext uri="{FF2B5EF4-FFF2-40B4-BE49-F238E27FC236}">
                <a16:creationId xmlns:a16="http://schemas.microsoft.com/office/drawing/2014/main" id="{DD7AF68A-BA74-494C-B58F-C9EC899C4EE4}"/>
              </a:ext>
            </a:extLst>
          </p:cNvPr>
          <p:cNvSpPr/>
          <p:nvPr/>
        </p:nvSpPr>
        <p:spPr>
          <a:xfrm rot="20979844" flipH="1">
            <a:off x="5586314" y="4437755"/>
            <a:ext cx="4680284" cy="10712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Error Log Messages. You can simulate them by executing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3450194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44A1-2BA0-4E26-AB28-984B54139AB7}"/>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6FA7AA7-4693-42C0-9C09-D09D207F0F52}"/>
              </a:ext>
            </a:extLst>
          </p:cNvPr>
          <p:cNvPicPr>
            <a:picLocks noChangeAspect="1"/>
          </p:cNvPicPr>
          <p:nvPr/>
        </p:nvPicPr>
        <p:blipFill>
          <a:blip r:embed="rId2"/>
          <a:stretch>
            <a:fillRect/>
          </a:stretch>
        </p:blipFill>
        <p:spPr>
          <a:xfrm>
            <a:off x="780514" y="1806942"/>
            <a:ext cx="10610332" cy="4334073"/>
          </a:xfrm>
          <a:prstGeom prst="rect">
            <a:avLst/>
          </a:prstGeom>
        </p:spPr>
      </p:pic>
      <p:sp>
        <p:nvSpPr>
          <p:cNvPr id="6" name="Arrow: Right 5">
            <a:extLst>
              <a:ext uri="{FF2B5EF4-FFF2-40B4-BE49-F238E27FC236}">
                <a16:creationId xmlns:a16="http://schemas.microsoft.com/office/drawing/2014/main" id="{638DFF23-9EA6-4069-BD5C-A310F4FB982D}"/>
              </a:ext>
            </a:extLst>
          </p:cNvPr>
          <p:cNvSpPr/>
          <p:nvPr/>
        </p:nvSpPr>
        <p:spPr>
          <a:xfrm rot="21259942" flipH="1">
            <a:off x="2666251" y="2207805"/>
            <a:ext cx="396605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filter for that log message</a:t>
            </a:r>
          </a:p>
        </p:txBody>
      </p:sp>
      <p:sp>
        <p:nvSpPr>
          <p:cNvPr id="7" name="Arrow: Right 6">
            <a:extLst>
              <a:ext uri="{FF2B5EF4-FFF2-40B4-BE49-F238E27FC236}">
                <a16:creationId xmlns:a16="http://schemas.microsoft.com/office/drawing/2014/main" id="{3CE31160-05AC-48B7-AB2A-8DA5E40B4826}"/>
              </a:ext>
            </a:extLst>
          </p:cNvPr>
          <p:cNvSpPr/>
          <p:nvPr/>
        </p:nvSpPr>
        <p:spPr>
          <a:xfrm rot="21259942" flipH="1">
            <a:off x="5415784" y="5021368"/>
            <a:ext cx="3769792" cy="114249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Validate filter works (click on Display Log first)</a:t>
            </a:r>
          </a:p>
        </p:txBody>
      </p:sp>
      <p:sp>
        <p:nvSpPr>
          <p:cNvPr id="8" name="Arrow: Right 7">
            <a:extLst>
              <a:ext uri="{FF2B5EF4-FFF2-40B4-BE49-F238E27FC236}">
                <a16:creationId xmlns:a16="http://schemas.microsoft.com/office/drawing/2014/main" id="{AFFB64C3-A188-4AB5-B597-E5069E375B43}"/>
              </a:ext>
            </a:extLst>
          </p:cNvPr>
          <p:cNvSpPr/>
          <p:nvPr/>
        </p:nvSpPr>
        <p:spPr>
          <a:xfrm rot="20376948" flipH="1">
            <a:off x="9163293" y="2614685"/>
            <a:ext cx="1838075" cy="66734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Define Event</a:t>
            </a:r>
          </a:p>
        </p:txBody>
      </p:sp>
    </p:spTree>
    <p:extLst>
      <p:ext uri="{BB962C8B-B14F-4D97-AF65-F5344CB8AC3E}">
        <p14:creationId xmlns:p14="http://schemas.microsoft.com/office/powerpoint/2010/main" val="805060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E29E-F010-4BB1-8839-F8BC0E0FCE4D}"/>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99A8078D-4F36-4AE2-8738-794A671B427C}"/>
              </a:ext>
            </a:extLst>
          </p:cNvPr>
          <p:cNvPicPr>
            <a:picLocks noChangeAspect="1"/>
          </p:cNvPicPr>
          <p:nvPr/>
        </p:nvPicPr>
        <p:blipFill>
          <a:blip r:embed="rId2"/>
          <a:stretch>
            <a:fillRect/>
          </a:stretch>
        </p:blipFill>
        <p:spPr>
          <a:xfrm>
            <a:off x="1833880" y="1240459"/>
            <a:ext cx="8503600" cy="5527652"/>
          </a:xfrm>
          <a:prstGeom prst="rect">
            <a:avLst/>
          </a:prstGeom>
        </p:spPr>
      </p:pic>
      <p:sp>
        <p:nvSpPr>
          <p:cNvPr id="6" name="Arrow: Right 5">
            <a:extLst>
              <a:ext uri="{FF2B5EF4-FFF2-40B4-BE49-F238E27FC236}">
                <a16:creationId xmlns:a16="http://schemas.microsoft.com/office/drawing/2014/main" id="{36C71D76-7977-4B79-9F7B-BE1132A1D217}"/>
              </a:ext>
            </a:extLst>
          </p:cNvPr>
          <p:cNvSpPr/>
          <p:nvPr/>
        </p:nvSpPr>
        <p:spPr>
          <a:xfrm rot="21259942" flipH="1">
            <a:off x="3993247" y="1724907"/>
            <a:ext cx="22391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a Name</a:t>
            </a:r>
          </a:p>
        </p:txBody>
      </p:sp>
      <p:sp>
        <p:nvSpPr>
          <p:cNvPr id="7" name="Arrow: Right 6">
            <a:extLst>
              <a:ext uri="{FF2B5EF4-FFF2-40B4-BE49-F238E27FC236}">
                <a16:creationId xmlns:a16="http://schemas.microsoft.com/office/drawing/2014/main" id="{3E98D9D0-2A01-4BDA-A4F7-097AB90455EB}"/>
              </a:ext>
            </a:extLst>
          </p:cNvPr>
          <p:cNvSpPr/>
          <p:nvPr/>
        </p:nvSpPr>
        <p:spPr>
          <a:xfrm rot="21259942" flipH="1">
            <a:off x="6211138" y="2160540"/>
            <a:ext cx="3970377" cy="111920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Create Log Problem if we have more than 0 </a:t>
            </a:r>
            <a:r>
              <a:rPr lang="en-US" dirty="0" err="1">
                <a:latin typeface="Calibri Light" charset="0"/>
                <a:ea typeface="Calibri Light" charset="0"/>
                <a:cs typeface="Calibri Light" charset="0"/>
              </a:rPr>
              <a:t>occurences</a:t>
            </a:r>
            <a:endParaRPr lang="en-US"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CBDFD8A7-C177-4E48-9036-B75F9F02B627}"/>
              </a:ext>
            </a:extLst>
          </p:cNvPr>
          <p:cNvSpPr/>
          <p:nvPr/>
        </p:nvSpPr>
        <p:spPr>
          <a:xfrm rot="21259942" flipH="1">
            <a:off x="4309227" y="4622440"/>
            <a:ext cx="2709343" cy="14097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Select log file from Production and Staging</a:t>
            </a:r>
          </a:p>
        </p:txBody>
      </p:sp>
      <p:sp>
        <p:nvSpPr>
          <p:cNvPr id="9" name="Arrow: Right 8">
            <a:extLst>
              <a:ext uri="{FF2B5EF4-FFF2-40B4-BE49-F238E27FC236}">
                <a16:creationId xmlns:a16="http://schemas.microsoft.com/office/drawing/2014/main" id="{8ADFF5DD-7A5E-4F91-9144-23DEC7E77A92}"/>
              </a:ext>
            </a:extLst>
          </p:cNvPr>
          <p:cNvSpPr/>
          <p:nvPr/>
        </p:nvSpPr>
        <p:spPr>
          <a:xfrm rot="21259942" flipH="1">
            <a:off x="2531132" y="6318496"/>
            <a:ext cx="113523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Save</a:t>
            </a:r>
          </a:p>
        </p:txBody>
      </p:sp>
    </p:spTree>
    <p:extLst>
      <p:ext uri="{BB962C8B-B14F-4D97-AF65-F5344CB8AC3E}">
        <p14:creationId xmlns:p14="http://schemas.microsoft.com/office/powerpoint/2010/main" val="3473626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1C11-A12C-42AE-837A-DED166273E8A}"/>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BF680ABA-E4CD-4A79-A103-34345660D395}"/>
              </a:ext>
            </a:extLst>
          </p:cNvPr>
          <p:cNvPicPr>
            <a:picLocks noChangeAspect="1"/>
          </p:cNvPicPr>
          <p:nvPr/>
        </p:nvPicPr>
        <p:blipFill>
          <a:blip r:embed="rId2"/>
          <a:stretch>
            <a:fillRect/>
          </a:stretch>
        </p:blipFill>
        <p:spPr>
          <a:xfrm>
            <a:off x="1170094" y="1354912"/>
            <a:ext cx="9831172" cy="5249008"/>
          </a:xfrm>
          <a:prstGeom prst="rect">
            <a:avLst/>
          </a:prstGeom>
        </p:spPr>
      </p:pic>
      <p:sp>
        <p:nvSpPr>
          <p:cNvPr id="6" name="Arrow: Right 5">
            <a:extLst>
              <a:ext uri="{FF2B5EF4-FFF2-40B4-BE49-F238E27FC236}">
                <a16:creationId xmlns:a16="http://schemas.microsoft.com/office/drawing/2014/main" id="{BAE64D5E-75C2-462F-A9B5-A164E0F24F66}"/>
              </a:ext>
            </a:extLst>
          </p:cNvPr>
          <p:cNvSpPr/>
          <p:nvPr/>
        </p:nvSpPr>
        <p:spPr>
          <a:xfrm rot="21259942" flipH="1">
            <a:off x="7465200" y="1079584"/>
            <a:ext cx="3961787" cy="11251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Browse to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a:p>
            <a:pPr algn="ctr"/>
            <a:r>
              <a:rPr lang="en-US" dirty="0">
                <a:latin typeface="Calibri Light" charset="0"/>
                <a:ea typeface="Calibri Light" charset="0"/>
                <a:cs typeface="Calibri Light" charset="0"/>
              </a:rPr>
              <a:t>That should open a problem ticket!</a:t>
            </a:r>
          </a:p>
        </p:txBody>
      </p:sp>
    </p:spTree>
    <p:extLst>
      <p:ext uri="{BB962C8B-B14F-4D97-AF65-F5344CB8AC3E}">
        <p14:creationId xmlns:p14="http://schemas.microsoft.com/office/powerpoint/2010/main" val="933267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Cleaning Up</a:t>
            </a:r>
          </a:p>
        </p:txBody>
      </p:sp>
    </p:spTree>
    <p:extLst>
      <p:ext uri="{BB962C8B-B14F-4D97-AF65-F5344CB8AC3E}">
        <p14:creationId xmlns:p14="http://schemas.microsoft.com/office/powerpoint/2010/main" val="2806972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89AD-E584-42DD-AC5E-6D0BB391CF3C}"/>
              </a:ext>
            </a:extLst>
          </p:cNvPr>
          <p:cNvSpPr>
            <a:spLocks noGrp="1"/>
          </p:cNvSpPr>
          <p:nvPr>
            <p:ph type="title"/>
          </p:nvPr>
        </p:nvSpPr>
        <p:spPr/>
        <p:txBody>
          <a:bodyPr/>
          <a:lstStyle/>
          <a:p>
            <a:r>
              <a:rPr lang="en-US" dirty="0"/>
              <a:t>Deleting the Stack: Otherwise you will see costs the longer your environment runs!</a:t>
            </a:r>
          </a:p>
        </p:txBody>
      </p:sp>
      <p:sp>
        <p:nvSpPr>
          <p:cNvPr id="3" name="Content Placeholder 2">
            <a:extLst>
              <a:ext uri="{FF2B5EF4-FFF2-40B4-BE49-F238E27FC236}">
                <a16:creationId xmlns:a16="http://schemas.microsoft.com/office/drawing/2014/main" id="{8503EA39-6086-43A5-A88E-10E65B4DD0B2}"/>
              </a:ext>
            </a:extLst>
          </p:cNvPr>
          <p:cNvSpPr>
            <a:spLocks noGrp="1"/>
          </p:cNvSpPr>
          <p:nvPr>
            <p:ph sz="quarter" idx="12"/>
          </p:nvPr>
        </p:nvSpPr>
        <p:spPr/>
        <p:txBody>
          <a:bodyPr/>
          <a:lstStyle/>
          <a:p>
            <a:r>
              <a:rPr lang="en-US" dirty="0"/>
              <a:t>When deleting the stack and a Pipeline run was executed it will end up in</a:t>
            </a:r>
          </a:p>
          <a:p>
            <a:pPr lvl="1"/>
            <a:r>
              <a:rPr lang="en-US" dirty="0"/>
              <a:t>Because </a:t>
            </a:r>
            <a:r>
              <a:rPr lang="en-US" dirty="0" err="1"/>
              <a:t>CodeDeploy</a:t>
            </a:r>
            <a:r>
              <a:rPr lang="en-US" dirty="0"/>
              <a:t> pushed files into S3</a:t>
            </a:r>
          </a:p>
          <a:p>
            <a:r>
              <a:rPr lang="en-US" dirty="0"/>
              <a:t>Two steps to completely remove the Stack</a:t>
            </a:r>
          </a:p>
          <a:p>
            <a:pPr marL="800100" lvl="1" indent="-342900">
              <a:buFont typeface="+mj-lt"/>
              <a:buAutoNum type="arabicPeriod"/>
            </a:pPr>
            <a:r>
              <a:rPr lang="en-US" dirty="0"/>
              <a:t>Go to S3 and delete the bucket called: </a:t>
            </a:r>
            <a:r>
              <a:rPr lang="en-US" i="1" dirty="0" err="1"/>
              <a:t>codepipeline</a:t>
            </a:r>
            <a:r>
              <a:rPr lang="en-US" i="1" dirty="0"/>
              <a:t>-artifacts-&lt;</a:t>
            </a:r>
            <a:r>
              <a:rPr lang="en-US" i="1" dirty="0" err="1"/>
              <a:t>yourname</a:t>
            </a:r>
            <a:r>
              <a:rPr lang="en-US" i="1" dirty="0"/>
              <a:t>&gt;-</a:t>
            </a:r>
            <a:r>
              <a:rPr lang="en-US" i="1" dirty="0" err="1"/>
              <a:t>dynatracedevops</a:t>
            </a:r>
            <a:endParaRPr lang="en-US" i="1" dirty="0"/>
          </a:p>
          <a:p>
            <a:pPr marL="800100" lvl="1" indent="-342900">
              <a:buFont typeface="+mj-lt"/>
              <a:buAutoNum type="arabicPeriod"/>
            </a:pPr>
            <a:r>
              <a:rPr lang="en-US" dirty="0"/>
              <a:t>Run a second Delete Stack Action and confirm that the S3 Bucket remains </a:t>
            </a:r>
          </a:p>
        </p:txBody>
      </p:sp>
      <p:pic>
        <p:nvPicPr>
          <p:cNvPr id="4" name="Picture 3">
            <a:extLst>
              <a:ext uri="{FF2B5EF4-FFF2-40B4-BE49-F238E27FC236}">
                <a16:creationId xmlns:a16="http://schemas.microsoft.com/office/drawing/2014/main" id="{A438CE5F-3651-4B1E-BFBC-61D330001F09}"/>
              </a:ext>
            </a:extLst>
          </p:cNvPr>
          <p:cNvPicPr>
            <a:picLocks noChangeAspect="1"/>
          </p:cNvPicPr>
          <p:nvPr/>
        </p:nvPicPr>
        <p:blipFill>
          <a:blip r:embed="rId2"/>
          <a:stretch>
            <a:fillRect/>
          </a:stretch>
        </p:blipFill>
        <p:spPr>
          <a:xfrm>
            <a:off x="8657681" y="1355089"/>
            <a:ext cx="2000250" cy="676275"/>
          </a:xfrm>
          <a:prstGeom prst="rect">
            <a:avLst/>
          </a:prstGeom>
        </p:spPr>
      </p:pic>
      <p:pic>
        <p:nvPicPr>
          <p:cNvPr id="5" name="Picture 4">
            <a:extLst>
              <a:ext uri="{FF2B5EF4-FFF2-40B4-BE49-F238E27FC236}">
                <a16:creationId xmlns:a16="http://schemas.microsoft.com/office/drawing/2014/main" id="{690AA2F4-AAFD-4A79-A55B-114911225419}"/>
              </a:ext>
            </a:extLst>
          </p:cNvPr>
          <p:cNvPicPr>
            <a:picLocks noChangeAspect="1"/>
          </p:cNvPicPr>
          <p:nvPr/>
        </p:nvPicPr>
        <p:blipFill>
          <a:blip r:embed="rId3"/>
          <a:stretch>
            <a:fillRect/>
          </a:stretch>
        </p:blipFill>
        <p:spPr>
          <a:xfrm>
            <a:off x="4264697" y="3638336"/>
            <a:ext cx="3641966" cy="2891382"/>
          </a:xfrm>
          <a:prstGeom prst="rect">
            <a:avLst/>
          </a:prstGeom>
        </p:spPr>
      </p:pic>
    </p:spTree>
    <p:extLst>
      <p:ext uri="{BB962C8B-B14F-4D97-AF65-F5344CB8AC3E}">
        <p14:creationId xmlns:p14="http://schemas.microsoft.com/office/powerpoint/2010/main" val="2254386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05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err="1"/>
              <a:t>xMatters</a:t>
            </a:r>
            <a:r>
              <a:rPr lang="en-US" dirty="0"/>
              <a:t> Slides</a:t>
            </a:r>
          </a:p>
        </p:txBody>
      </p:sp>
    </p:spTree>
    <p:extLst>
      <p:ext uri="{BB962C8B-B14F-4D97-AF65-F5344CB8AC3E}">
        <p14:creationId xmlns:p14="http://schemas.microsoft.com/office/powerpoint/2010/main" val="1460597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#3 - Prerequisites Sanity Check: </a:t>
            </a:r>
            <a:r>
              <a:rPr lang="en-US" dirty="0" err="1"/>
              <a:t>xMatters</a:t>
            </a:r>
            <a:endParaRPr lang="en-US" dirty="0"/>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a:t>
            </a:r>
            <a:r>
              <a:rPr lang="en-US" dirty="0" err="1"/>
              <a:t>xMatters</a:t>
            </a:r>
            <a:r>
              <a:rPr lang="en-US" dirty="0"/>
              <a:t> Trial: </a:t>
            </a:r>
            <a:r>
              <a:rPr lang="en-US" dirty="0">
                <a:hlinkClick r:id="rId2"/>
              </a:rPr>
              <a:t>http://yoururl.xmatters.com</a:t>
            </a:r>
            <a:r>
              <a:rPr lang="en-US" dirty="0"/>
              <a:t> </a:t>
            </a:r>
          </a:p>
          <a:p>
            <a:pPr marL="914400" lvl="1" indent="-457200">
              <a:buFont typeface="+mj-lt"/>
              <a:buAutoNum type="arabicPeriod"/>
            </a:pPr>
            <a:r>
              <a:rPr lang="en-US" dirty="0"/>
              <a:t>Or get a new one: </a:t>
            </a:r>
            <a:r>
              <a:rPr lang="en-US" dirty="0">
                <a:hlinkClick r:id="rId3"/>
              </a:rPr>
              <a:t>https://www.xmatters.com/p1/xmatters-trial-it-standard?utm_campaign=70138000001F018AAC&amp;utm_source=dyna&amp;utm_medium=email&amp;utm_content=xmatters-trial</a:t>
            </a:r>
            <a:endParaRPr lang="en-US" dirty="0"/>
          </a:p>
          <a:p>
            <a:pPr marL="457200" indent="-457200">
              <a:buFont typeface="+mj-lt"/>
              <a:buAutoNum type="arabicPeriod"/>
            </a:pPr>
            <a:r>
              <a:rPr lang="en-US" dirty="0"/>
              <a:t>Download the </a:t>
            </a:r>
            <a:r>
              <a:rPr lang="en-US" dirty="0" err="1"/>
              <a:t>xMatters</a:t>
            </a:r>
            <a:r>
              <a:rPr lang="en-US" dirty="0"/>
              <a:t> / Dynatrace Communication Plan: </a:t>
            </a:r>
            <a:r>
              <a:rPr lang="en-US" dirty="0">
                <a:hlinkClick r:id="rId4"/>
              </a:rPr>
              <a:t>https://github.com/xmatters/xm-labs-dynatrace/raw/master/Dynatrace.zip</a:t>
            </a:r>
            <a:endParaRPr lang="en-US" dirty="0"/>
          </a:p>
        </p:txBody>
      </p:sp>
    </p:spTree>
    <p:extLst>
      <p:ext uri="{BB962C8B-B14F-4D97-AF65-F5344CB8AC3E}">
        <p14:creationId xmlns:p14="http://schemas.microsoft.com/office/powerpoint/2010/main" val="2682089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xMatters and </a:t>
            </a:r>
            <a:r>
              <a:rPr lang="en-US" dirty="0" err="1"/>
              <a:t>Dynatrace</a:t>
            </a:r>
            <a:r>
              <a:rPr lang="en-US" dirty="0"/>
              <a:t> integration</a:t>
            </a:r>
          </a:p>
        </p:txBody>
      </p:sp>
      <p:sp>
        <p:nvSpPr>
          <p:cNvPr id="3" name="Text Placeholder 2"/>
          <p:cNvSpPr>
            <a:spLocks noGrp="1"/>
          </p:cNvSpPr>
          <p:nvPr>
            <p:ph type="body" sz="quarter" idx="10"/>
          </p:nvPr>
        </p:nvSpPr>
        <p:spPr/>
        <p:txBody>
          <a:bodyPr/>
          <a:lstStyle/>
          <a:p>
            <a:r>
              <a:rPr lang="en-US" dirty="0"/>
              <a:t>With optional bonus Jira integration</a:t>
            </a:r>
          </a:p>
        </p:txBody>
      </p:sp>
      <p:sp>
        <p:nvSpPr>
          <p:cNvPr id="4" name="Text Placeholder 3"/>
          <p:cNvSpPr>
            <a:spLocks noGrp="1"/>
          </p:cNvSpPr>
          <p:nvPr>
            <p:ph type="body" sz="quarter" idx="11"/>
          </p:nvPr>
        </p:nvSpPr>
        <p:spPr/>
        <p:txBody>
          <a:bodyPr/>
          <a:lstStyle/>
          <a:p>
            <a:endParaRPr lang="en-US" dirty="0"/>
          </a:p>
        </p:txBody>
      </p:sp>
      <p:sp>
        <p:nvSpPr>
          <p:cNvPr id="5" name="Footer Placeholder 4"/>
          <p:cNvSpPr>
            <a:spLocks noGrp="1"/>
          </p:cNvSpPr>
          <p:nvPr>
            <p:ph type="ftr" sz="quarter" idx="3"/>
          </p:nvPr>
        </p:nvSpPr>
        <p:spPr/>
        <p:txBody>
          <a:bodyPr/>
          <a:lstStyle/>
          <a:p>
            <a:pPr defTabSz="1219170"/>
            <a:r>
              <a:rPr lang="en-US">
                <a:solidFill>
                  <a:srgbClr val="37434F"/>
                </a:solidFill>
                <a:latin typeface="Arial"/>
              </a:rPr>
              <a:t>Confidential and Proprietary</a:t>
            </a:r>
          </a:p>
        </p:txBody>
      </p:sp>
      <p:sp>
        <p:nvSpPr>
          <p:cNvPr id="6" name="Slide Number Placeholder 5"/>
          <p:cNvSpPr>
            <a:spLocks noGrp="1"/>
          </p:cNvSpPr>
          <p:nvPr>
            <p:ph type="sldNum" sz="quarter" idx="4"/>
          </p:nvPr>
        </p:nvSpPr>
        <p:spPr/>
        <p:txBody>
          <a:bodyPr/>
          <a:lstStyle/>
          <a:p>
            <a:pPr defTabSz="1219170"/>
            <a:fld id="{52BB5B38-2141-4D75-B405-23F83BDD5945}" type="slidenum">
              <a:rPr lang="en-US">
                <a:solidFill>
                  <a:srgbClr val="37434F"/>
                </a:solidFill>
                <a:latin typeface="Arial"/>
              </a:rPr>
              <a:pPr defTabSz="1219170"/>
              <a:t>70</a:t>
            </a:fld>
            <a:endParaRPr lang="en-US">
              <a:solidFill>
                <a:srgbClr val="37434F"/>
              </a:solidFill>
              <a:latin typeface="Arial"/>
            </a:endParaRPr>
          </a:p>
        </p:txBody>
      </p:sp>
    </p:spTree>
    <p:extLst>
      <p:ext uri="{BB962C8B-B14F-4D97-AF65-F5344CB8AC3E}">
        <p14:creationId xmlns:p14="http://schemas.microsoft.com/office/powerpoint/2010/main" val="138144842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xMatters and What can it add to </a:t>
            </a:r>
            <a:r>
              <a:rPr lang="en-US" dirty="0" err="1"/>
              <a:t>Dynatrace</a:t>
            </a:r>
            <a:r>
              <a:rPr lang="en-US" dirty="0"/>
              <a: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71</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Find the right person at the right time to quickly start troubleshooting </a:t>
            </a:r>
            <a:r>
              <a:rPr lang="en-US" sz="1867" dirty="0" err="1">
                <a:solidFill>
                  <a:srgbClr val="37434F"/>
                </a:solidFill>
                <a:latin typeface="Arial"/>
              </a:rPr>
              <a:t>Dynatrace</a:t>
            </a:r>
            <a:r>
              <a:rPr lang="en-US" sz="1867" dirty="0">
                <a:solidFill>
                  <a:srgbClr val="37434F"/>
                </a:solidFill>
                <a:latin typeface="Arial"/>
              </a:rPr>
              <a:t> Problems</a:t>
            </a:r>
          </a:p>
          <a:p>
            <a:pPr marL="457189" indent="-457189" defTabSz="1219170">
              <a:buFont typeface="+mj-lt"/>
              <a:buAutoNum type="arabicPeriod"/>
            </a:pPr>
            <a:r>
              <a:rPr lang="en-US" sz="1867" dirty="0">
                <a:solidFill>
                  <a:srgbClr val="37434F"/>
                </a:solidFill>
                <a:latin typeface="Arial"/>
              </a:rPr>
              <a:t>Use Voice, Email, SMS and even Mobile Push to reach out to people</a:t>
            </a:r>
          </a:p>
          <a:p>
            <a:pPr marL="457189" indent="-457189" defTabSz="1219170">
              <a:buFont typeface="+mj-lt"/>
              <a:buAutoNum type="arabicPeriod"/>
            </a:pPr>
            <a:r>
              <a:rPr lang="en-US" sz="1867" dirty="0">
                <a:solidFill>
                  <a:srgbClr val="37434F"/>
                </a:solidFill>
                <a:latin typeface="Arial"/>
              </a:rPr>
              <a:t>Audit log of who was notified in </a:t>
            </a:r>
            <a:r>
              <a:rPr lang="en-US" sz="1867" dirty="0" err="1">
                <a:solidFill>
                  <a:srgbClr val="37434F"/>
                </a:solidFill>
                <a:latin typeface="Arial"/>
              </a:rPr>
              <a:t>Dynatrace</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Create a Jira ticket with </a:t>
            </a:r>
            <a:r>
              <a:rPr lang="en-US" sz="1867" dirty="0" err="1">
                <a:solidFill>
                  <a:srgbClr val="37434F"/>
                </a:solidFill>
                <a:latin typeface="Arial"/>
              </a:rPr>
              <a:t>Dynatrace</a:t>
            </a:r>
            <a:r>
              <a:rPr lang="en-US" sz="1867" dirty="0">
                <a:solidFill>
                  <a:srgbClr val="37434F"/>
                </a:solidFill>
                <a:latin typeface="Arial"/>
              </a:rPr>
              <a:t> information (optional)</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endParaRPr lang="en-US" sz="1867" dirty="0">
              <a:solidFill>
                <a:srgbClr val="37434F"/>
              </a:solidFill>
              <a:latin typeface="Arial"/>
            </a:endParaRPr>
          </a:p>
          <a:p>
            <a:pPr defTabSz="1219170"/>
            <a:r>
              <a:rPr lang="en-US" sz="1867" dirty="0">
                <a:solidFill>
                  <a:srgbClr val="37434F"/>
                </a:solidFill>
                <a:latin typeface="Arial"/>
              </a:rPr>
              <a:t>Watch the video here: </a:t>
            </a:r>
            <a:r>
              <a:rPr lang="en-US" sz="1867" dirty="0">
                <a:solidFill>
                  <a:srgbClr val="37434F"/>
                </a:solidFill>
                <a:latin typeface="Arial"/>
                <a:hlinkClick r:id="rId2"/>
              </a:rPr>
              <a:t>https://www.youtube.com/watch?v=jNEBLGfOxcg</a:t>
            </a:r>
            <a:endParaRPr lang="en-US" sz="1867" dirty="0">
              <a:solidFill>
                <a:srgbClr val="37434F"/>
              </a:solidFill>
              <a:latin typeface="Arial"/>
            </a:endParaRPr>
          </a:p>
          <a:p>
            <a:pPr defTabSz="1219170"/>
            <a:r>
              <a:rPr lang="en-US" sz="1867" dirty="0">
                <a:solidFill>
                  <a:srgbClr val="37434F"/>
                </a:solidFill>
                <a:latin typeface="Arial"/>
              </a:rPr>
              <a:t>Details on the integration: </a:t>
            </a:r>
            <a:r>
              <a:rPr lang="en-US" sz="1867" dirty="0">
                <a:solidFill>
                  <a:srgbClr val="37434F"/>
                </a:solidFill>
                <a:latin typeface="Arial"/>
                <a:hlinkClick r:id="rId3"/>
              </a:rPr>
              <a:t>https://github.com/xmatters/xm-labs-dynatrace</a:t>
            </a:r>
            <a:endParaRPr lang="en-US" sz="1867" dirty="0">
              <a:solidFill>
                <a:srgbClr val="37434F"/>
              </a:solidFill>
              <a:latin typeface="Arial"/>
            </a:endParaRPr>
          </a:p>
          <a:p>
            <a:pPr defTabSz="1219170"/>
            <a:endParaRPr lang="en-US" sz="1867" dirty="0">
              <a:solidFill>
                <a:srgbClr val="37434F"/>
              </a:solidFill>
              <a:latin typeface="Arial"/>
            </a:endParaRPr>
          </a:p>
          <a:p>
            <a:pPr defTabSz="1219170"/>
            <a:r>
              <a:rPr lang="en-US" sz="1867" dirty="0">
                <a:solidFill>
                  <a:srgbClr val="37434F"/>
                </a:solidFill>
                <a:latin typeface="Arial"/>
              </a:rPr>
              <a:t>More xMatters Integrations: </a:t>
            </a:r>
            <a:r>
              <a:rPr lang="en-US" sz="1867" dirty="0">
                <a:solidFill>
                  <a:srgbClr val="37434F"/>
                </a:solidFill>
                <a:latin typeface="Arial"/>
                <a:hlinkClick r:id="rId4"/>
              </a:rPr>
              <a:t>https://xmatters.com/integrations</a:t>
            </a:r>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p:txBody>
      </p:sp>
    </p:spTree>
    <p:extLst>
      <p:ext uri="{BB962C8B-B14F-4D97-AF65-F5344CB8AC3E}">
        <p14:creationId xmlns:p14="http://schemas.microsoft.com/office/powerpoint/2010/main" val="1504245531"/>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Installation and Configuration Overview</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72</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Generate </a:t>
            </a:r>
            <a:r>
              <a:rPr lang="en-US" sz="1867" dirty="0" err="1">
                <a:solidFill>
                  <a:srgbClr val="37434F"/>
                </a:solidFill>
                <a:latin typeface="Arial"/>
              </a:rPr>
              <a:t>Dynatrace</a:t>
            </a:r>
            <a:r>
              <a:rPr lang="en-US" sz="1867" dirty="0">
                <a:solidFill>
                  <a:srgbClr val="37434F"/>
                </a:solidFill>
                <a:latin typeface="Arial"/>
              </a:rPr>
              <a:t> Token</a:t>
            </a:r>
          </a:p>
          <a:p>
            <a:pPr marL="457189" indent="-457189" defTabSz="1219170">
              <a:buFont typeface="+mj-lt"/>
              <a:buAutoNum type="arabicPeriod"/>
            </a:pPr>
            <a:r>
              <a:rPr lang="en-US" sz="1867" dirty="0">
                <a:solidFill>
                  <a:srgbClr val="37434F"/>
                </a:solidFill>
                <a:latin typeface="Arial"/>
              </a:rPr>
              <a:t>Create xMatters Trial Instance</a:t>
            </a:r>
          </a:p>
          <a:p>
            <a:pPr marL="457189" indent="-457189" defTabSz="1219170">
              <a:buFont typeface="+mj-lt"/>
              <a:buAutoNum type="arabicPeriod"/>
            </a:pPr>
            <a:r>
              <a:rPr lang="en-US" sz="1867" dirty="0">
                <a:solidFill>
                  <a:srgbClr val="37434F"/>
                </a:solidFill>
                <a:latin typeface="Arial"/>
              </a:rPr>
              <a:t>Import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Comm</a:t>
            </a:r>
            <a:r>
              <a:rPr lang="en-US" sz="1867" dirty="0">
                <a:solidFill>
                  <a:srgbClr val="37434F"/>
                </a:solidFill>
                <a:latin typeface="Arial"/>
              </a:rPr>
              <a:t> Plan</a:t>
            </a:r>
          </a:p>
          <a:p>
            <a:pPr marL="457189" indent="-457189" defTabSz="1219170">
              <a:buFont typeface="+mj-lt"/>
              <a:buAutoNum type="arabicPeriod"/>
            </a:pPr>
            <a:r>
              <a:rPr lang="en-US" sz="1867" dirty="0">
                <a:solidFill>
                  <a:srgbClr val="37434F"/>
                </a:solidFill>
                <a:latin typeface="Arial"/>
              </a:rPr>
              <a:t>Configure xMatters</a:t>
            </a:r>
          </a:p>
          <a:p>
            <a:pPr marL="457189" indent="-457189" defTabSz="1219170">
              <a:buFont typeface="+mj-lt"/>
              <a:buAutoNum type="arabicPeriod"/>
            </a:pPr>
            <a:r>
              <a:rPr lang="en-US" sz="1867" dirty="0">
                <a:solidFill>
                  <a:srgbClr val="37434F"/>
                </a:solidFill>
                <a:latin typeface="Arial"/>
              </a:rPr>
              <a:t>Create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Webhook</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Test!</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Optional Jira integration</a:t>
            </a:r>
          </a:p>
        </p:txBody>
      </p:sp>
    </p:spTree>
    <p:extLst>
      <p:ext uri="{BB962C8B-B14F-4D97-AF65-F5344CB8AC3E}">
        <p14:creationId xmlns:p14="http://schemas.microsoft.com/office/powerpoint/2010/main" val="98990123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7213" y="1453863"/>
            <a:ext cx="7181563" cy="5207747"/>
          </a:xfrm>
          <a:prstGeom prst="rect">
            <a:avLst/>
          </a:prstGeom>
        </p:spPr>
      </p:pic>
      <p:sp>
        <p:nvSpPr>
          <p:cNvPr id="4" name="Title 3"/>
          <p:cNvSpPr>
            <a:spLocks noGrp="1"/>
          </p:cNvSpPr>
          <p:nvPr>
            <p:ph type="title"/>
          </p:nvPr>
        </p:nvSpPr>
        <p:spPr/>
        <p:txBody>
          <a:bodyPr/>
          <a:lstStyle/>
          <a:p>
            <a:r>
              <a:rPr lang="en-US" dirty="0"/>
              <a:t>Generate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73</a:t>
            </a:fld>
            <a:endParaRPr lang="en-US">
              <a:solidFill>
                <a:srgbClr val="37434F"/>
              </a:solidFill>
              <a:latin typeface="Arial"/>
            </a:endParaRPr>
          </a:p>
        </p:txBody>
      </p:sp>
      <p:cxnSp>
        <p:nvCxnSpPr>
          <p:cNvPr id="8" name="Straight Arrow Connector 7"/>
          <p:cNvCxnSpPr/>
          <p:nvPr/>
        </p:nvCxnSpPr>
        <p:spPr>
          <a:xfrm>
            <a:off x="1797377" y="6031538"/>
            <a:ext cx="842129" cy="28908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9" name="Oval 8"/>
          <p:cNvSpPr/>
          <p:nvPr/>
        </p:nvSpPr>
        <p:spPr>
          <a:xfrm>
            <a:off x="1533427" y="577387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3720446" y="4611681"/>
            <a:ext cx="326796" cy="10443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456496" y="43540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6" name="Straight Arrow Connector 15"/>
          <p:cNvCxnSpPr/>
          <p:nvPr/>
        </p:nvCxnSpPr>
        <p:spPr>
          <a:xfrm flipH="1">
            <a:off x="4788816" y="6024298"/>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5496946" y="57987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22" name="Straight Arrow Connector 21"/>
          <p:cNvCxnSpPr/>
          <p:nvPr/>
        </p:nvCxnSpPr>
        <p:spPr>
          <a:xfrm flipH="1">
            <a:off x="6513851" y="3120434"/>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7221980" y="289485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cxnSp>
        <p:nvCxnSpPr>
          <p:cNvPr id="24" name="Straight Arrow Connector 23"/>
          <p:cNvCxnSpPr/>
          <p:nvPr/>
        </p:nvCxnSpPr>
        <p:spPr>
          <a:xfrm flipH="1">
            <a:off x="7355979" y="4549849"/>
            <a:ext cx="670421" cy="4365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8114384" y="436607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5</a:t>
            </a:r>
          </a:p>
        </p:txBody>
      </p:sp>
    </p:spTree>
    <p:extLst>
      <p:ext uri="{BB962C8B-B14F-4D97-AF65-F5344CB8AC3E}">
        <p14:creationId xmlns:p14="http://schemas.microsoft.com/office/powerpoint/2010/main" val="1448834821"/>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Download </a:t>
            </a:r>
            <a:r>
              <a:rPr lang="en-US" dirty="0" err="1"/>
              <a:t>Dynatrace</a:t>
            </a:r>
            <a:r>
              <a:rPr lang="en-US" dirty="0"/>
              <a: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74</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hlinkClick r:id="rId2"/>
              </a:rPr>
              <a:t>https://github.com/xmatters/xm-labs-dynatrace/raw/master/Dynatrace.zip</a:t>
            </a:r>
            <a:endParaRPr lang="en-US" dirty="0"/>
          </a:p>
          <a:p>
            <a:endParaRPr lang="en-US" dirty="0"/>
          </a:p>
        </p:txBody>
      </p:sp>
    </p:spTree>
    <p:extLst>
      <p:ext uri="{BB962C8B-B14F-4D97-AF65-F5344CB8AC3E}">
        <p14:creationId xmlns:p14="http://schemas.microsoft.com/office/powerpoint/2010/main" val="129095583"/>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Trial Instance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75</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t>Click the </a:t>
            </a:r>
            <a:r>
              <a:rPr lang="en-US" dirty="0" err="1"/>
              <a:t>url</a:t>
            </a:r>
            <a:r>
              <a:rPr lang="en-US" dirty="0"/>
              <a:t> below and enter the appropriate details:</a:t>
            </a:r>
          </a:p>
          <a:p>
            <a:r>
              <a:rPr lang="en-US" dirty="0">
                <a:hlinkClick r:id="rId2"/>
              </a:rPr>
              <a:t>https://www.xmatters.com/p1/xmatters-trial-it-standard?utm_campaign=70138000001F018AAC&amp;utm_source=dyna&amp;utm_medium=email&amp;utm_content=xmatters-trial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2225932"/>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76</a:t>
            </a:fld>
            <a:endParaRPr lang="en-US">
              <a:solidFill>
                <a:srgbClr val="37434F"/>
              </a:solidFill>
              <a:latin typeface="Aria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0518" y="3281588"/>
            <a:ext cx="4274509" cy="318492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3292565"/>
            <a:ext cx="4264437" cy="3184929"/>
          </a:xfrm>
          <a:prstGeom prst="rect">
            <a:avLst/>
          </a:prstGeom>
        </p:spPr>
      </p:pic>
      <p:sp>
        <p:nvSpPr>
          <p:cNvPr id="9" name="Right Arrow 8"/>
          <p:cNvSpPr/>
          <p:nvPr/>
        </p:nvSpPr>
        <p:spPr>
          <a:xfrm>
            <a:off x="5072585" y="4470249"/>
            <a:ext cx="1199384" cy="8295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4"/>
          <a:stretch>
            <a:fillRect/>
          </a:stretch>
        </p:blipFill>
        <p:spPr>
          <a:xfrm>
            <a:off x="609601" y="1236059"/>
            <a:ext cx="11387580" cy="1779591"/>
          </a:xfrm>
          <a:prstGeom prst="rect">
            <a:avLst/>
          </a:prstGeom>
          <a:ln>
            <a:solidFill>
              <a:schemeClr val="tx1"/>
            </a:solidFill>
          </a:ln>
        </p:spPr>
      </p:pic>
      <p:cxnSp>
        <p:nvCxnSpPr>
          <p:cNvPr id="12" name="Straight Arrow Connector 11"/>
          <p:cNvCxnSpPr/>
          <p:nvPr/>
        </p:nvCxnSpPr>
        <p:spPr>
          <a:xfrm flipV="1">
            <a:off x="8367861" y="1621411"/>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026400" y="186818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flipH="1">
            <a:off x="10745027" y="1997021"/>
            <a:ext cx="703868" cy="2996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1582399" y="17848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47367567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77</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2" y="1671688"/>
            <a:ext cx="9106293" cy="2069289"/>
          </a:xfrm>
          <a:prstGeom prst="rect">
            <a:avLst/>
          </a:prstGeom>
          <a:ln>
            <a:solidFill>
              <a:schemeClr val="tx1"/>
            </a:solidFill>
          </a:ln>
        </p:spPr>
      </p:pic>
      <p:cxnSp>
        <p:nvCxnSpPr>
          <p:cNvPr id="9" name="Straight Arrow Connector 8"/>
          <p:cNvCxnSpPr/>
          <p:nvPr/>
        </p:nvCxnSpPr>
        <p:spPr>
          <a:xfrm flipV="1">
            <a:off x="6656373" y="2003106"/>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6314912" y="22498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a:off x="9189565" y="2778749"/>
            <a:ext cx="1052659" cy="29845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10242224" y="24982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9258" y="3857183"/>
            <a:ext cx="2403469" cy="2441864"/>
          </a:xfrm>
          <a:prstGeom prst="rect">
            <a:avLst/>
          </a:prstGeom>
          <a:ln>
            <a:solidFill>
              <a:schemeClr val="tx1"/>
            </a:solidFill>
          </a:ln>
        </p:spPr>
      </p:pic>
      <p:cxnSp>
        <p:nvCxnSpPr>
          <p:cNvPr id="14" name="Straight Arrow Connector 13"/>
          <p:cNvCxnSpPr/>
          <p:nvPr/>
        </p:nvCxnSpPr>
        <p:spPr>
          <a:xfrm flipV="1">
            <a:off x="8895763" y="4524729"/>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554303" y="47715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75741491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78</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659117"/>
            <a:ext cx="6199859" cy="2516176"/>
          </a:xfrm>
          <a:prstGeom prst="rect">
            <a:avLst/>
          </a:prstGeom>
          <a:ln>
            <a:solidFill>
              <a:schemeClr val="tx1"/>
            </a:solidFill>
          </a:ln>
        </p:spPr>
      </p:pic>
      <p:cxnSp>
        <p:nvCxnSpPr>
          <p:cNvPr id="9" name="Straight Arrow Connector 8"/>
          <p:cNvCxnSpPr/>
          <p:nvPr/>
        </p:nvCxnSpPr>
        <p:spPr>
          <a:xfrm flipV="1">
            <a:off x="4607614" y="3054002"/>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4266154" y="330077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4839" y="3971828"/>
            <a:ext cx="4702360" cy="2344305"/>
          </a:xfrm>
          <a:prstGeom prst="rect">
            <a:avLst/>
          </a:prstGeom>
          <a:ln>
            <a:solidFill>
              <a:schemeClr val="tx1"/>
            </a:solidFill>
          </a:ln>
        </p:spPr>
      </p:pic>
      <p:cxnSp>
        <p:nvCxnSpPr>
          <p:cNvPr id="12" name="Straight Arrow Connector 11"/>
          <p:cNvCxnSpPr/>
          <p:nvPr/>
        </p:nvCxnSpPr>
        <p:spPr>
          <a:xfrm flipV="1">
            <a:off x="8795209" y="557153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453748" y="58183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74523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a:t>
            </a:r>
            <a:r>
              <a:rPr lang="en-US" dirty="0" err="1"/>
              <a:t>Dynatrace</a:t>
            </a:r>
            <a:r>
              <a:rPr lang="en-US" dirty="0"/>
              <a:t>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79</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8017" y="1156354"/>
            <a:ext cx="5426227" cy="4233025"/>
          </a:xfrm>
          <a:prstGeom prst="rect">
            <a:avLst/>
          </a:prstGeom>
        </p:spPr>
      </p:pic>
      <p:cxnSp>
        <p:nvCxnSpPr>
          <p:cNvPr id="11" name="Straight Arrow Connector 10"/>
          <p:cNvCxnSpPr/>
          <p:nvPr/>
        </p:nvCxnSpPr>
        <p:spPr>
          <a:xfrm flipV="1">
            <a:off x="3576950"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235490"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flipV="1">
            <a:off x="6782063" y="247152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440603" y="271829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9496984" y="4784104"/>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9155523" y="47040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2253797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CloudFormation</a:t>
            </a:r>
            <a:r>
              <a:rPr lang="en-US" dirty="0"/>
              <a:t> Stack for our Tutorial</a:t>
            </a:r>
          </a:p>
        </p:txBody>
      </p:sp>
    </p:spTree>
    <p:extLst>
      <p:ext uri="{BB962C8B-B14F-4D97-AF65-F5344CB8AC3E}">
        <p14:creationId xmlns:p14="http://schemas.microsoft.com/office/powerpoint/2010/main" val="4239795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3110" y="1526745"/>
            <a:ext cx="4998695" cy="3882035"/>
          </a:xfrm>
          <a:prstGeom prst="rect">
            <a:avLst/>
          </a:prstGeom>
          <a:ln>
            <a:solidFill>
              <a:schemeClr val="tx1"/>
            </a:solidFill>
          </a:ln>
        </p:spPr>
      </p:pic>
      <p:sp>
        <p:nvSpPr>
          <p:cNvPr id="4" name="Title 3"/>
          <p:cNvSpPr>
            <a:spLocks noGrp="1"/>
          </p:cNvSpPr>
          <p:nvPr>
            <p:ph type="title"/>
          </p:nvPr>
        </p:nvSpPr>
        <p:spPr/>
        <p:txBody>
          <a:bodyPr/>
          <a:lstStyle/>
          <a:p>
            <a:r>
              <a:rPr lang="en-US" dirty="0"/>
              <a:t>Update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80</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cxnSp>
        <p:nvCxnSpPr>
          <p:cNvPr id="11" name="Straight Arrow Connector 10"/>
          <p:cNvCxnSpPr/>
          <p:nvPr/>
        </p:nvCxnSpPr>
        <p:spPr>
          <a:xfrm flipV="1">
            <a:off x="2798734"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74"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a:off x="6915311" y="3023070"/>
            <a:ext cx="503231" cy="34264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650876" y="27754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8913796" y="4905266"/>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8572335" y="48252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2061190180"/>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81</a:t>
            </a:fld>
            <a:endParaRPr lang="en-US">
              <a:solidFill>
                <a:srgbClr val="37434F"/>
              </a:solidFill>
              <a:latin typeface="Arial"/>
            </a:endParaRPr>
          </a:p>
        </p:txBody>
      </p:sp>
      <p:pic>
        <p:nvPicPr>
          <p:cNvPr id="8" name="Picture 7"/>
          <p:cNvPicPr>
            <a:picLocks noChangeAspect="1"/>
          </p:cNvPicPr>
          <p:nvPr/>
        </p:nvPicPr>
        <p:blipFill>
          <a:blip r:embed="rId2"/>
          <a:stretch>
            <a:fillRect/>
          </a:stretch>
        </p:blipFill>
        <p:spPr>
          <a:xfrm>
            <a:off x="609600" y="1980731"/>
            <a:ext cx="10539165" cy="2928452"/>
          </a:xfrm>
          <a:prstGeom prst="rect">
            <a:avLst/>
          </a:prstGeom>
          <a:ln>
            <a:solidFill>
              <a:schemeClr val="tx1"/>
            </a:solidFill>
          </a:ln>
        </p:spPr>
      </p:pic>
      <p:cxnSp>
        <p:nvCxnSpPr>
          <p:cNvPr id="12" name="Straight Arrow Connector 11"/>
          <p:cNvCxnSpPr/>
          <p:nvPr/>
        </p:nvCxnSpPr>
        <p:spPr>
          <a:xfrm flipH="1" flipV="1">
            <a:off x="5879183" y="2400694"/>
            <a:ext cx="1172067" cy="515332"/>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7139235" y="278719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a:off x="3267959" y="3340832"/>
            <a:ext cx="804421" cy="37961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3004010" y="308316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21" name="Straight Arrow Connector 20"/>
          <p:cNvCxnSpPr/>
          <p:nvPr/>
        </p:nvCxnSpPr>
        <p:spPr>
          <a:xfrm>
            <a:off x="2878318" y="4688264"/>
            <a:ext cx="1043233" cy="126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2" name="Oval 21"/>
          <p:cNvSpPr/>
          <p:nvPr/>
        </p:nvSpPr>
        <p:spPr>
          <a:xfrm>
            <a:off x="2491822" y="45721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430119543"/>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82</a:t>
            </a:fld>
            <a:endParaRPr lang="en-US">
              <a:solidFill>
                <a:srgbClr val="37434F"/>
              </a:solidFill>
              <a:latin typeface="Arial"/>
            </a:endParaRPr>
          </a:p>
        </p:txBody>
      </p:sp>
      <p:sp>
        <p:nvSpPr>
          <p:cNvPr id="8" name="Right Arrow 7"/>
          <p:cNvSpPr/>
          <p:nvPr/>
        </p:nvSpPr>
        <p:spPr>
          <a:xfrm>
            <a:off x="4474590" y="3343374"/>
            <a:ext cx="1181493" cy="641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4856" y="2978870"/>
            <a:ext cx="4193744" cy="1387748"/>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1024434" y="1859786"/>
            <a:ext cx="2921383" cy="3608197"/>
          </a:xfrm>
          <a:prstGeom prst="rect">
            <a:avLst/>
          </a:prstGeom>
          <a:ln>
            <a:solidFill>
              <a:schemeClr val="tx1"/>
            </a:solidFill>
          </a:ln>
        </p:spPr>
      </p:pic>
      <p:cxnSp>
        <p:nvCxnSpPr>
          <p:cNvPr id="13" name="Straight Arrow Connector 12"/>
          <p:cNvCxnSpPr/>
          <p:nvPr/>
        </p:nvCxnSpPr>
        <p:spPr>
          <a:xfrm flipH="1">
            <a:off x="3406219" y="3343373"/>
            <a:ext cx="263951" cy="64102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3538194" y="29788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7" name="Straight Arrow Connector 16"/>
          <p:cNvCxnSpPr/>
          <p:nvPr/>
        </p:nvCxnSpPr>
        <p:spPr>
          <a:xfrm flipH="1">
            <a:off x="8699895" y="3343373"/>
            <a:ext cx="563512" cy="2765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8" name="Oval 17"/>
          <p:cNvSpPr/>
          <p:nvPr/>
        </p:nvSpPr>
        <p:spPr>
          <a:xfrm>
            <a:off x="9263407" y="31768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918078909"/>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83</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4837" y="1303456"/>
            <a:ext cx="7291799" cy="5554544"/>
          </a:xfrm>
          <a:prstGeom prst="rect">
            <a:avLst/>
          </a:prstGeom>
          <a:ln>
            <a:solidFill>
              <a:schemeClr val="tx1"/>
            </a:solidFill>
          </a:ln>
        </p:spPr>
      </p:pic>
      <p:cxnSp>
        <p:nvCxnSpPr>
          <p:cNvPr id="7" name="Straight Arrow Connector 6"/>
          <p:cNvCxnSpPr/>
          <p:nvPr/>
        </p:nvCxnSpPr>
        <p:spPr>
          <a:xfrm flipV="1">
            <a:off x="7365476" y="1709393"/>
            <a:ext cx="779283" cy="3016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7101527" y="201105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5668653" y="2626937"/>
            <a:ext cx="641023" cy="3645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5404703" y="23692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a:off x="9879291" y="3322310"/>
            <a:ext cx="364503" cy="7584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10243794" y="30646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19" name="Straight Arrow Connector 18"/>
          <p:cNvCxnSpPr/>
          <p:nvPr/>
        </p:nvCxnSpPr>
        <p:spPr>
          <a:xfrm flipH="1">
            <a:off x="5668652" y="4685572"/>
            <a:ext cx="967819"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0" name="Oval 19"/>
          <p:cNvSpPr/>
          <p:nvPr/>
        </p:nvSpPr>
        <p:spPr>
          <a:xfrm>
            <a:off x="6668760" y="455673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spTree>
    <p:extLst>
      <p:ext uri="{BB962C8B-B14F-4D97-AF65-F5344CB8AC3E}">
        <p14:creationId xmlns:p14="http://schemas.microsoft.com/office/powerpoint/2010/main" val="65582877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84</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1797378" y="1611090"/>
            <a:ext cx="8597245" cy="4641337"/>
          </a:xfrm>
          <a:prstGeom prst="rect">
            <a:avLst/>
          </a:prstGeom>
          <a:ln>
            <a:solidFill>
              <a:schemeClr val="tx1"/>
            </a:solidFill>
          </a:ln>
        </p:spPr>
      </p:pic>
      <p:cxnSp>
        <p:nvCxnSpPr>
          <p:cNvPr id="6" name="Straight Arrow Connector 5"/>
          <p:cNvCxnSpPr/>
          <p:nvPr/>
        </p:nvCxnSpPr>
        <p:spPr>
          <a:xfrm>
            <a:off x="8108099" y="4330082"/>
            <a:ext cx="1445444" cy="7981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7844150" y="40724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8" name="TextBox 7"/>
          <p:cNvSpPr txBox="1"/>
          <p:nvPr/>
        </p:nvSpPr>
        <p:spPr>
          <a:xfrm>
            <a:off x="8372048" y="3890164"/>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spTree>
    <p:extLst>
      <p:ext uri="{BB962C8B-B14F-4D97-AF65-F5344CB8AC3E}">
        <p14:creationId xmlns:p14="http://schemas.microsoft.com/office/powerpoint/2010/main" val="2115118619"/>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85</a:t>
            </a:fld>
            <a:endParaRPr lang="en-US">
              <a:solidFill>
                <a:srgbClr val="37434F"/>
              </a:solidFill>
              <a:latin typeface="Aria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345733"/>
            <a:ext cx="4681980" cy="5022039"/>
          </a:xfrm>
          <a:prstGeom prst="rect">
            <a:avLst/>
          </a:prstGeom>
          <a:ln>
            <a:solidFill>
              <a:schemeClr val="tx1"/>
            </a:solidFill>
          </a:ln>
        </p:spPr>
      </p:pic>
      <p:cxnSp>
        <p:nvCxnSpPr>
          <p:cNvPr id="7" name="Straight Arrow Connector 6"/>
          <p:cNvCxnSpPr/>
          <p:nvPr/>
        </p:nvCxnSpPr>
        <p:spPr>
          <a:xfrm flipH="1">
            <a:off x="1231770" y="4964784"/>
            <a:ext cx="1093509" cy="1382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2325279" y="470711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flipV="1">
            <a:off x="1571135" y="5425651"/>
            <a:ext cx="886119" cy="24586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54" y="56715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flipV="1">
            <a:off x="3244916" y="2688641"/>
            <a:ext cx="1093509" cy="294288"/>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4338426" y="298292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8" name="Right Arrow 17"/>
          <p:cNvSpPr/>
          <p:nvPr/>
        </p:nvSpPr>
        <p:spPr>
          <a:xfrm>
            <a:off x="5681221" y="2134375"/>
            <a:ext cx="829559" cy="703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4412" y="883109"/>
            <a:ext cx="3423955" cy="3616620"/>
          </a:xfrm>
          <a:prstGeom prst="rect">
            <a:avLst/>
          </a:prstGeom>
          <a:ln>
            <a:solidFill>
              <a:schemeClr val="tx1"/>
            </a:solidFill>
          </a:ln>
        </p:spPr>
      </p:pic>
      <p:cxnSp>
        <p:nvCxnSpPr>
          <p:cNvPr id="20" name="Straight Arrow Connector 19"/>
          <p:cNvCxnSpPr/>
          <p:nvPr/>
        </p:nvCxnSpPr>
        <p:spPr>
          <a:xfrm>
            <a:off x="7451875" y="3444772"/>
            <a:ext cx="891895" cy="353365"/>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1" name="Oval 20"/>
          <p:cNvSpPr/>
          <p:nvPr/>
        </p:nvSpPr>
        <p:spPr>
          <a:xfrm>
            <a:off x="7112510" y="336378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Tree>
    <p:extLst>
      <p:ext uri="{BB962C8B-B14F-4D97-AF65-F5344CB8AC3E}">
        <p14:creationId xmlns:p14="http://schemas.microsoft.com/office/powerpoint/2010/main" val="1589251303"/>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86</a:t>
            </a:fld>
            <a:endParaRPr lang="en-US">
              <a:solidFill>
                <a:srgbClr val="37434F"/>
              </a:solidFill>
              <a:latin typeface="Arial"/>
            </a:endParaRPr>
          </a:p>
        </p:txBody>
      </p:sp>
      <p:sp>
        <p:nvSpPr>
          <p:cNvPr id="2" name="Rectangle 1"/>
          <p:cNvSpPr/>
          <p:nvPr/>
        </p:nvSpPr>
        <p:spPr>
          <a:xfrm>
            <a:off x="1445443" y="3556035"/>
            <a:ext cx="3544477" cy="2462213"/>
          </a:xfrm>
          <a:prstGeom prst="rect">
            <a:avLst/>
          </a:prstGeom>
          <a:ln>
            <a:solidFill>
              <a:schemeClr val="accent1"/>
            </a:solidFill>
          </a:ln>
        </p:spPr>
        <p:txBody>
          <a:bodyPr wrap="square">
            <a:spAutoFit/>
          </a:bodyPr>
          <a:lstStyle/>
          <a:p>
            <a:pPr defTabSz="1219170"/>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"PID"</a:t>
            </a:r>
            <a:r>
              <a:rPr lang="en-US" sz="1400" dirty="0">
                <a:solidFill>
                  <a:srgbClr val="000000"/>
                </a:solidFill>
                <a:latin typeface="Arial"/>
              </a:rPr>
              <a:t>: </a:t>
            </a:r>
            <a:r>
              <a:rPr lang="en-US" sz="1400" dirty="0">
                <a:solidFill>
                  <a:srgbClr val="032F62"/>
                </a:solidFill>
                <a:latin typeface="Arial"/>
              </a:rPr>
              <a:t>"{PID}"</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"State"</a:t>
            </a:r>
            <a:r>
              <a:rPr lang="en-US" sz="1400" dirty="0">
                <a:solidFill>
                  <a:srgbClr val="000000"/>
                </a:solidFill>
                <a:latin typeface="Arial"/>
              </a:rPr>
              <a:t>: </a:t>
            </a:r>
            <a:r>
              <a:rPr lang="en-US" sz="1400" dirty="0">
                <a:solidFill>
                  <a:srgbClr val="032F62"/>
                </a:solidFill>
                <a:latin typeface="Arial"/>
              </a:rPr>
              <a:t>"{State}"</a:t>
            </a:r>
            <a:r>
              <a:rPr lang="en-US" sz="1400" dirty="0">
                <a:solidFill>
                  <a:srgbClr val="000000"/>
                </a:solidFill>
                <a:latin typeface="Arial"/>
              </a:rPr>
              <a:t>, </a:t>
            </a:r>
          </a:p>
          <a:p>
            <a:pPr defTabSz="1219170"/>
            <a:r>
              <a:rPr lang="en-US" sz="1400" dirty="0">
                <a:solidFill>
                  <a:srgbClr val="032F62"/>
                </a:solidFill>
                <a:latin typeface="Arial"/>
              </a:rPr>
              <a:t>"Tags"</a:t>
            </a:r>
            <a:r>
              <a:rPr lang="en-US" sz="1400" dirty="0">
                <a:solidFill>
                  <a:srgbClr val="000000"/>
                </a:solidFill>
                <a:latin typeface="Arial"/>
              </a:rPr>
              <a:t>: </a:t>
            </a:r>
            <a:r>
              <a:rPr lang="en-US" sz="1400" dirty="0">
                <a:solidFill>
                  <a:srgbClr val="032F62"/>
                </a:solidFill>
                <a:latin typeface="Arial"/>
              </a:rPr>
              <a:t>"{Tags}"</a:t>
            </a:r>
            <a:r>
              <a:rPr lang="en-US" sz="1400" dirty="0">
                <a:solidFill>
                  <a:srgbClr val="000000"/>
                </a:solidFill>
                <a:latin typeface="Arial"/>
              </a:rPr>
              <a:t> </a:t>
            </a:r>
          </a:p>
          <a:p>
            <a:pPr defTabSz="1219170"/>
            <a:r>
              <a:rPr lang="en-US" sz="1400" dirty="0">
                <a:solidFill>
                  <a:srgbClr val="000000"/>
                </a:solidFill>
                <a:latin typeface="Arial"/>
              </a:rPr>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3459" y="1085473"/>
            <a:ext cx="4558940" cy="4941127"/>
          </a:xfrm>
          <a:prstGeom prst="rect">
            <a:avLst/>
          </a:prstGeom>
          <a:ln>
            <a:solidFill>
              <a:schemeClr val="tx1"/>
            </a:solidFill>
          </a:ln>
        </p:spPr>
      </p:pic>
      <p:cxnSp>
        <p:nvCxnSpPr>
          <p:cNvPr id="13" name="Curved Connector 12"/>
          <p:cNvCxnSpPr>
            <a:stCxn id="2" idx="3"/>
          </p:cNvCxnSpPr>
          <p:nvPr/>
        </p:nvCxnSpPr>
        <p:spPr>
          <a:xfrm>
            <a:off x="4989920" y="4787142"/>
            <a:ext cx="2421085" cy="50443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87019" y="1923068"/>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cxnSp>
        <p:nvCxnSpPr>
          <p:cNvPr id="16" name="Curved Connector 15"/>
          <p:cNvCxnSpPr>
            <a:stCxn id="14" idx="3"/>
          </p:cNvCxnSpPr>
          <p:nvPr/>
        </p:nvCxnSpPr>
        <p:spPr>
          <a:xfrm>
            <a:off x="3619894" y="2143027"/>
            <a:ext cx="3531909" cy="697584"/>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96012"/>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87</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1885361"/>
            <a:ext cx="4796801" cy="2209364"/>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31217" y="3568864"/>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7137" y="1263231"/>
            <a:ext cx="5130063" cy="4017389"/>
          </a:xfrm>
          <a:prstGeom prst="rect">
            <a:avLst/>
          </a:prstGeom>
          <a:ln>
            <a:solidFill>
              <a:schemeClr val="tx1"/>
            </a:solidFill>
          </a:ln>
        </p:spPr>
      </p:pic>
      <p:sp>
        <p:nvSpPr>
          <p:cNvPr id="10" name="Right Arrow 9"/>
          <p:cNvSpPr/>
          <p:nvPr/>
        </p:nvSpPr>
        <p:spPr>
          <a:xfrm>
            <a:off x="5769205" y="2990042"/>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75834379"/>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Optional Jira Cloud Integration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88</a:t>
            </a:fld>
            <a:endParaRPr lang="en-US">
              <a:solidFill>
                <a:srgbClr val="37434F"/>
              </a:solidFill>
              <a:latin typeface="Arial"/>
            </a:endParaRPr>
          </a:p>
        </p:txBody>
      </p:sp>
      <p:sp>
        <p:nvSpPr>
          <p:cNvPr id="2" name="TextBox 1"/>
          <p:cNvSpPr txBox="1"/>
          <p:nvPr/>
        </p:nvSpPr>
        <p:spPr>
          <a:xfrm>
            <a:off x="609601" y="1397000"/>
            <a:ext cx="8138476" cy="2798981"/>
          </a:xfrm>
          <a:prstGeom prst="rect">
            <a:avLst/>
          </a:prstGeom>
          <a:noFill/>
        </p:spPr>
        <p:txBody>
          <a:bodyPr wrap="square" numCol="1" rtlCol="0" anchor="t">
            <a:noAutofit/>
          </a:bodyPr>
          <a:lstStyle/>
          <a:p>
            <a:pPr defTabSz="1219170"/>
            <a:r>
              <a:rPr lang="en-US" sz="1867" dirty="0">
                <a:solidFill>
                  <a:srgbClr val="37434F"/>
                </a:solidFill>
                <a:latin typeface="Arial"/>
              </a:rPr>
              <a:t>This is an optional addition to the </a:t>
            </a:r>
            <a:r>
              <a:rPr lang="en-US" sz="1867" dirty="0" err="1">
                <a:solidFill>
                  <a:srgbClr val="37434F"/>
                </a:solidFill>
                <a:latin typeface="Arial"/>
              </a:rPr>
              <a:t>Dynatrace</a:t>
            </a:r>
            <a:r>
              <a:rPr lang="en-US" sz="1867" dirty="0">
                <a:solidFill>
                  <a:srgbClr val="37434F"/>
                </a:solidFill>
                <a:latin typeface="Arial"/>
              </a:rPr>
              <a:t> and xMatters integration. This adds the ability to create a Jira Issue from the xMatters notification. </a:t>
            </a:r>
          </a:p>
        </p:txBody>
      </p:sp>
    </p:spTree>
    <p:extLst>
      <p:ext uri="{BB962C8B-B14F-4D97-AF65-F5344CB8AC3E}">
        <p14:creationId xmlns:p14="http://schemas.microsoft.com/office/powerpoint/2010/main" val="1401669117"/>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89</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388" y="2349702"/>
            <a:ext cx="2570637" cy="2804332"/>
          </a:xfrm>
          <a:prstGeom prst="rect">
            <a:avLst/>
          </a:prstGeom>
          <a:ln w="9525">
            <a:solidFill>
              <a:schemeClr val="tx1"/>
            </a:solidFill>
          </a:ln>
        </p:spPr>
      </p:pic>
      <p:cxnSp>
        <p:nvCxnSpPr>
          <p:cNvPr id="7" name="Straight Arrow Connector 6"/>
          <p:cNvCxnSpPr/>
          <p:nvPr/>
        </p:nvCxnSpPr>
        <p:spPr>
          <a:xfrm>
            <a:off x="1106079" y="3996966"/>
            <a:ext cx="892404" cy="8801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842130" y="3827316"/>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Right Arrow 11"/>
          <p:cNvSpPr/>
          <p:nvPr/>
        </p:nvSpPr>
        <p:spPr>
          <a:xfrm>
            <a:off x="4022103" y="382731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9790" y="2092746"/>
            <a:ext cx="5373221" cy="3678025"/>
          </a:xfrm>
          <a:prstGeom prst="rect">
            <a:avLst/>
          </a:prstGeom>
          <a:ln w="9525">
            <a:solidFill>
              <a:schemeClr val="tx1"/>
            </a:solidFill>
          </a:ln>
        </p:spPr>
      </p:pic>
      <p:cxnSp>
        <p:nvCxnSpPr>
          <p:cNvPr id="14" name="Straight Arrow Connector 13"/>
          <p:cNvCxnSpPr/>
          <p:nvPr/>
        </p:nvCxnSpPr>
        <p:spPr>
          <a:xfrm>
            <a:off x="9187992" y="5154033"/>
            <a:ext cx="816989" cy="32608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924043" y="49032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9375866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37131-AE0C-4770-9E6B-CA686BA43F9A}"/>
              </a:ext>
            </a:extLst>
          </p:cNvPr>
          <p:cNvPicPr>
            <a:picLocks noChangeAspect="1"/>
          </p:cNvPicPr>
          <p:nvPr/>
        </p:nvPicPr>
        <p:blipFill>
          <a:blip r:embed="rId2"/>
          <a:stretch>
            <a:fillRect/>
          </a:stretch>
        </p:blipFill>
        <p:spPr>
          <a:xfrm>
            <a:off x="973727" y="5100597"/>
            <a:ext cx="1656262" cy="1192007"/>
          </a:xfrm>
          <a:prstGeom prst="rect">
            <a:avLst/>
          </a:prstGeom>
        </p:spPr>
      </p:pic>
      <p:sp>
        <p:nvSpPr>
          <p:cNvPr id="4" name="Title 3">
            <a:extLst>
              <a:ext uri="{FF2B5EF4-FFF2-40B4-BE49-F238E27FC236}">
                <a16:creationId xmlns:a16="http://schemas.microsoft.com/office/drawing/2014/main" id="{A2ADC110-6AEB-41A2-929F-3DE1B94B64AD}"/>
              </a:ext>
            </a:extLst>
          </p:cNvPr>
          <p:cNvSpPr>
            <a:spLocks noGrp="1"/>
          </p:cNvSpPr>
          <p:nvPr>
            <p:ph type="title"/>
          </p:nvPr>
        </p:nvSpPr>
        <p:spPr/>
        <p:txBody>
          <a:bodyPr/>
          <a:lstStyle/>
          <a:p>
            <a:r>
              <a:rPr lang="en-US" dirty="0"/>
              <a:t>Before we get started – we need to copy some files</a:t>
            </a:r>
          </a:p>
        </p:txBody>
      </p:sp>
      <p:sp>
        <p:nvSpPr>
          <p:cNvPr id="5" name="Content Placeholder 4">
            <a:extLst>
              <a:ext uri="{FF2B5EF4-FFF2-40B4-BE49-F238E27FC236}">
                <a16:creationId xmlns:a16="http://schemas.microsoft.com/office/drawing/2014/main" id="{D8B21A2B-3735-4DA2-834C-800B55EEFF58}"/>
              </a:ext>
            </a:extLst>
          </p:cNvPr>
          <p:cNvSpPr>
            <a:spLocks noGrp="1"/>
          </p:cNvSpPr>
          <p:nvPr>
            <p:ph sz="quarter" idx="12"/>
          </p:nvPr>
        </p:nvSpPr>
        <p:spPr>
          <a:xfrm>
            <a:off x="698498" y="1449388"/>
            <a:ext cx="10774365" cy="439172"/>
          </a:xfrm>
        </p:spPr>
        <p:txBody>
          <a:bodyPr/>
          <a:lstStyle/>
          <a:p>
            <a:r>
              <a:rPr lang="en-US" dirty="0"/>
              <a:t>#1: Create a new S3 Bucket in your AWS Account with the name: </a:t>
            </a:r>
            <a:r>
              <a:rPr lang="en-US" b="1" i="1" dirty="0"/>
              <a:t>&lt;</a:t>
            </a:r>
            <a:r>
              <a:rPr lang="en-US" b="1" i="1" dirty="0" err="1"/>
              <a:t>yourlastname</a:t>
            </a:r>
            <a:r>
              <a:rPr lang="en-US" b="1" i="1" dirty="0"/>
              <a:t>&gt;-</a:t>
            </a:r>
            <a:r>
              <a:rPr lang="en-US" b="1" i="1" dirty="0" err="1"/>
              <a:t>dynatracedevops</a:t>
            </a:r>
            <a:endParaRPr lang="en-US" b="1" i="1" dirty="0"/>
          </a:p>
          <a:p>
            <a:endParaRPr lang="en-US" b="1" i="1" dirty="0"/>
          </a:p>
          <a:p>
            <a:endParaRPr lang="en-US" b="1" i="1" dirty="0"/>
          </a:p>
          <a:p>
            <a:endParaRPr lang="en-US" b="1" i="1" dirty="0"/>
          </a:p>
          <a:p>
            <a:endParaRPr lang="en-US" b="1" i="1" dirty="0"/>
          </a:p>
          <a:p>
            <a:pPr marL="0" indent="0">
              <a:buNone/>
            </a:pPr>
            <a:endParaRPr lang="en-US" b="1" i="1" dirty="0"/>
          </a:p>
          <a:p>
            <a:r>
              <a:rPr lang="en-US" sz="1800" dirty="0"/>
              <a:t>#2: Upload all files (including lambda subfolder) from your C:\DynatraceAWSDevOps\copytos3 to this Bucket!</a:t>
            </a:r>
          </a:p>
        </p:txBody>
      </p:sp>
      <p:pic>
        <p:nvPicPr>
          <p:cNvPr id="7" name="Picture 6">
            <a:extLst>
              <a:ext uri="{FF2B5EF4-FFF2-40B4-BE49-F238E27FC236}">
                <a16:creationId xmlns:a16="http://schemas.microsoft.com/office/drawing/2014/main" id="{15D3564C-6E7C-4B14-A2E8-90D4AA6DA90C}"/>
              </a:ext>
            </a:extLst>
          </p:cNvPr>
          <p:cNvPicPr>
            <a:picLocks noChangeAspect="1"/>
          </p:cNvPicPr>
          <p:nvPr/>
        </p:nvPicPr>
        <p:blipFill>
          <a:blip r:embed="rId3"/>
          <a:stretch>
            <a:fillRect/>
          </a:stretch>
        </p:blipFill>
        <p:spPr>
          <a:xfrm>
            <a:off x="1121093" y="1898465"/>
            <a:ext cx="4611584" cy="2427844"/>
          </a:xfrm>
          <a:prstGeom prst="rect">
            <a:avLst/>
          </a:prstGeom>
        </p:spPr>
      </p:pic>
      <p:pic>
        <p:nvPicPr>
          <p:cNvPr id="8" name="Picture 7">
            <a:extLst>
              <a:ext uri="{FF2B5EF4-FFF2-40B4-BE49-F238E27FC236}">
                <a16:creationId xmlns:a16="http://schemas.microsoft.com/office/drawing/2014/main" id="{211D3E9F-5D1B-437E-86F2-8A719B8D987F}"/>
              </a:ext>
            </a:extLst>
          </p:cNvPr>
          <p:cNvPicPr>
            <a:picLocks noChangeAspect="1"/>
          </p:cNvPicPr>
          <p:nvPr/>
        </p:nvPicPr>
        <p:blipFill>
          <a:blip r:embed="rId4"/>
          <a:stretch>
            <a:fillRect/>
          </a:stretch>
        </p:blipFill>
        <p:spPr>
          <a:xfrm>
            <a:off x="6810072" y="1898465"/>
            <a:ext cx="4662791" cy="2427844"/>
          </a:xfrm>
          <a:prstGeom prst="rect">
            <a:avLst/>
          </a:prstGeom>
        </p:spPr>
      </p:pic>
      <p:sp>
        <p:nvSpPr>
          <p:cNvPr id="9" name="Arrow: Right 8">
            <a:extLst>
              <a:ext uri="{FF2B5EF4-FFF2-40B4-BE49-F238E27FC236}">
                <a16:creationId xmlns:a16="http://schemas.microsoft.com/office/drawing/2014/main" id="{BED7F8EE-5BA2-4B61-A49B-F6C97CD7945B}"/>
              </a:ext>
            </a:extLst>
          </p:cNvPr>
          <p:cNvSpPr/>
          <p:nvPr/>
        </p:nvSpPr>
        <p:spPr>
          <a:xfrm flipH="1">
            <a:off x="3178628" y="32687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D4990E4E-5EAC-449B-80C6-858B813E5B7C}"/>
              </a:ext>
            </a:extLst>
          </p:cNvPr>
          <p:cNvSpPr/>
          <p:nvPr/>
        </p:nvSpPr>
        <p:spPr>
          <a:xfrm flipH="1">
            <a:off x="3178628" y="38590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US West (Oregon)</a:t>
            </a:r>
          </a:p>
        </p:txBody>
      </p:sp>
      <p:sp>
        <p:nvSpPr>
          <p:cNvPr id="11" name="Arrow: Right 10">
            <a:extLst>
              <a:ext uri="{FF2B5EF4-FFF2-40B4-BE49-F238E27FC236}">
                <a16:creationId xmlns:a16="http://schemas.microsoft.com/office/drawing/2014/main" id="{F0BB3FEE-E66B-4A0B-81A7-F0749AF02E32}"/>
              </a:ext>
            </a:extLst>
          </p:cNvPr>
          <p:cNvSpPr/>
          <p:nvPr/>
        </p:nvSpPr>
        <p:spPr>
          <a:xfrm flipH="1">
            <a:off x="8224566" y="382393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Enable Versioning</a:t>
            </a:r>
          </a:p>
        </p:txBody>
      </p:sp>
      <p:sp>
        <p:nvSpPr>
          <p:cNvPr id="12" name="Arrow: Right 11">
            <a:extLst>
              <a:ext uri="{FF2B5EF4-FFF2-40B4-BE49-F238E27FC236}">
                <a16:creationId xmlns:a16="http://schemas.microsoft.com/office/drawing/2014/main" id="{4A52BDC3-E124-4C79-ADBA-E1FA2952AADB}"/>
              </a:ext>
            </a:extLst>
          </p:cNvPr>
          <p:cNvSpPr/>
          <p:nvPr/>
        </p:nvSpPr>
        <p:spPr>
          <a:xfrm>
            <a:off x="2545766" y="5188495"/>
            <a:ext cx="1895061" cy="101621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Drag &amp; Drop </a:t>
            </a:r>
          </a:p>
          <a:p>
            <a:pPr algn="ctr"/>
            <a:r>
              <a:rPr lang="en-US" sz="1600" dirty="0">
                <a:latin typeface="Calibri Light" charset="0"/>
                <a:ea typeface="Calibri Light" charset="0"/>
                <a:cs typeface="Calibri Light" charset="0"/>
              </a:rPr>
              <a:t>or </a:t>
            </a:r>
            <a:r>
              <a:rPr lang="en-US" sz="1600" b="1" dirty="0">
                <a:latin typeface="Calibri Light" charset="0"/>
                <a:ea typeface="Calibri Light" charset="0"/>
                <a:cs typeface="Calibri Light" charset="0"/>
              </a:rPr>
              <a:t>Upload</a:t>
            </a:r>
          </a:p>
        </p:txBody>
      </p:sp>
      <p:pic>
        <p:nvPicPr>
          <p:cNvPr id="6" name="Picture 5">
            <a:extLst>
              <a:ext uri="{FF2B5EF4-FFF2-40B4-BE49-F238E27FC236}">
                <a16:creationId xmlns:a16="http://schemas.microsoft.com/office/drawing/2014/main" id="{0761F348-B56F-4753-AA64-F019617C26B8}"/>
              </a:ext>
            </a:extLst>
          </p:cNvPr>
          <p:cNvPicPr>
            <a:picLocks noChangeAspect="1"/>
          </p:cNvPicPr>
          <p:nvPr/>
        </p:nvPicPr>
        <p:blipFill>
          <a:blip r:embed="rId5"/>
          <a:stretch>
            <a:fillRect/>
          </a:stretch>
        </p:blipFill>
        <p:spPr>
          <a:xfrm>
            <a:off x="4607427" y="4676504"/>
            <a:ext cx="2460129" cy="2207623"/>
          </a:xfrm>
          <a:prstGeom prst="rect">
            <a:avLst/>
          </a:prstGeom>
        </p:spPr>
      </p:pic>
    </p:spTree>
    <p:extLst>
      <p:ext uri="{BB962C8B-B14F-4D97-AF65-F5344CB8AC3E}">
        <p14:creationId xmlns:p14="http://schemas.microsoft.com/office/powerpoint/2010/main" val="305727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2138" y="1644044"/>
            <a:ext cx="5767724" cy="4822472"/>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90</a:t>
            </a:fld>
            <a:endParaRPr lang="en-US">
              <a:solidFill>
                <a:srgbClr val="37434F"/>
              </a:solidFill>
              <a:latin typeface="Arial"/>
            </a:endParaRPr>
          </a:p>
        </p:txBody>
      </p:sp>
      <p:cxnSp>
        <p:nvCxnSpPr>
          <p:cNvPr id="7" name="Straight Arrow Connector 6"/>
          <p:cNvCxnSpPr/>
          <p:nvPr/>
        </p:nvCxnSpPr>
        <p:spPr>
          <a:xfrm>
            <a:off x="4499728" y="2795030"/>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6787944" y="285708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4499728" y="3563777"/>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499728" y="475823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3946166" y="5612374"/>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6334870"/>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53597" y="1545224"/>
            <a:ext cx="5945607" cy="4711504"/>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91</a:t>
            </a:fld>
            <a:endParaRPr lang="en-US">
              <a:solidFill>
                <a:srgbClr val="37434F"/>
              </a:solidFill>
              <a:latin typeface="Arial"/>
            </a:endParaRPr>
          </a:p>
        </p:txBody>
      </p:sp>
      <p:cxnSp>
        <p:nvCxnSpPr>
          <p:cNvPr id="13" name="Curved Connector 12"/>
          <p:cNvCxnSpPr>
            <a:stCxn id="32" idx="3"/>
          </p:cNvCxnSpPr>
          <p:nvPr/>
        </p:nvCxnSpPr>
        <p:spPr>
          <a:xfrm>
            <a:off x="2890887" y="3653411"/>
            <a:ext cx="2878317" cy="566800"/>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715894" y="1732597"/>
            <a:ext cx="892404" cy="2609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0608296" y="13970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21" name="Oval 20"/>
          <p:cNvSpPr/>
          <p:nvPr/>
        </p:nvSpPr>
        <p:spPr>
          <a:xfrm>
            <a:off x="1340004" y="28289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graphicFrame>
        <p:nvGraphicFramePr>
          <p:cNvPr id="32" name="Object 31"/>
          <p:cNvGraphicFramePr>
            <a:graphicFrameLocks noChangeAspect="1"/>
          </p:cNvGraphicFramePr>
          <p:nvPr>
            <p:extLst/>
          </p:nvPr>
        </p:nvGraphicFramePr>
        <p:xfrm>
          <a:off x="1603954" y="3247011"/>
          <a:ext cx="1286933" cy="812800"/>
        </p:xfrm>
        <a:graphic>
          <a:graphicData uri="http://schemas.openxmlformats.org/presentationml/2006/ole">
            <mc:AlternateContent xmlns:mc="http://schemas.openxmlformats.org/markup-compatibility/2006">
              <mc:Choice xmlns:v="urn:schemas-microsoft-com:vml" Requires="v">
                <p:oleObj spid="_x0000_s1096" name="Document" showAsIcon="1" r:id="rId4" imgW="965200" imgH="609600" progId="Word.Document.12">
                  <p:embed/>
                </p:oleObj>
              </mc:Choice>
              <mc:Fallback>
                <p:oleObj name="Document" showAsIcon="1" r:id="rId4" imgW="965200" imgH="609600" progId="Word.Document.12">
                  <p:embed/>
                  <p:pic>
                    <p:nvPicPr>
                      <p:cNvPr id="32" name="Object 31"/>
                      <p:cNvPicPr/>
                      <p:nvPr/>
                    </p:nvPicPr>
                    <p:blipFill>
                      <a:blip r:embed="rId5"/>
                      <a:stretch>
                        <a:fillRect/>
                      </a:stretch>
                    </p:blipFill>
                    <p:spPr>
                      <a:xfrm>
                        <a:off x="1603954" y="3247011"/>
                        <a:ext cx="1286933" cy="81280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705924685"/>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Project Key and Issue Type to Match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92</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609601" y="1960776"/>
            <a:ext cx="8392271" cy="1948205"/>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3661" y="2953732"/>
            <a:ext cx="7188339" cy="3127584"/>
          </a:xfrm>
          <a:prstGeom prst="rect">
            <a:avLst/>
          </a:prstGeom>
          <a:ln>
            <a:solidFill>
              <a:schemeClr val="tx1"/>
            </a:solidFill>
          </a:ln>
        </p:spPr>
      </p:pic>
      <p:sp>
        <p:nvSpPr>
          <p:cNvPr id="11" name="Oval 10"/>
          <p:cNvSpPr/>
          <p:nvPr/>
        </p:nvSpPr>
        <p:spPr>
          <a:xfrm>
            <a:off x="2674656" y="26897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Oval 11"/>
          <p:cNvSpPr/>
          <p:nvPr/>
        </p:nvSpPr>
        <p:spPr>
          <a:xfrm>
            <a:off x="4821410" y="294744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3" name="Oval 12"/>
          <p:cNvSpPr/>
          <p:nvPr/>
        </p:nvSpPr>
        <p:spPr>
          <a:xfrm>
            <a:off x="2674656" y="32535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4" name="Oval 13"/>
          <p:cNvSpPr/>
          <p:nvPr/>
        </p:nvSpPr>
        <p:spPr>
          <a:xfrm>
            <a:off x="5964026" y="38901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38259299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a Response Option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93</a:t>
            </a:fld>
            <a:endParaRPr lang="en-US">
              <a:solidFill>
                <a:srgbClr val="37434F"/>
              </a:solidFill>
              <a:latin typeface="Arial"/>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520267"/>
            <a:ext cx="4719687" cy="2108043"/>
          </a:xfrm>
          <a:prstGeom prst="rect">
            <a:avLst/>
          </a:prstGeom>
          <a:ln>
            <a:solidFill>
              <a:schemeClr val="tx1"/>
            </a:solidFill>
          </a:ln>
        </p:spPr>
      </p:pic>
      <p:cxnSp>
        <p:nvCxnSpPr>
          <p:cNvPr id="6" name="Straight Arrow Connector 5"/>
          <p:cNvCxnSpPr/>
          <p:nvPr/>
        </p:nvCxnSpPr>
        <p:spPr>
          <a:xfrm>
            <a:off x="3549717" y="2606396"/>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285767" y="23487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2712" y="1121037"/>
            <a:ext cx="2524371" cy="2713048"/>
          </a:xfrm>
          <a:prstGeom prst="rect">
            <a:avLst/>
          </a:prstGeom>
          <a:ln>
            <a:solidFill>
              <a:schemeClr val="tx1"/>
            </a:solidFill>
          </a:ln>
        </p:spPr>
      </p:pic>
      <p:sp>
        <p:nvSpPr>
          <p:cNvPr id="10" name="Right Arrow 9"/>
          <p:cNvSpPr/>
          <p:nvPr/>
        </p:nvSpPr>
        <p:spPr>
          <a:xfrm>
            <a:off x="5700074" y="2394526"/>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cxnSp>
        <p:nvCxnSpPr>
          <p:cNvPr id="11" name="Straight Arrow Connector 10"/>
          <p:cNvCxnSpPr/>
          <p:nvPr/>
        </p:nvCxnSpPr>
        <p:spPr>
          <a:xfrm>
            <a:off x="7364430" y="3115261"/>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7100480" y="285759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4"/>
          <a:stretch>
            <a:fillRect/>
          </a:stretch>
        </p:blipFill>
        <p:spPr>
          <a:xfrm>
            <a:off x="1702651" y="5119523"/>
            <a:ext cx="7684432" cy="782196"/>
          </a:xfrm>
          <a:prstGeom prst="rect">
            <a:avLst/>
          </a:prstGeom>
          <a:ln>
            <a:solidFill>
              <a:schemeClr val="tx1"/>
            </a:solidFill>
          </a:ln>
        </p:spPr>
      </p:pic>
      <p:sp>
        <p:nvSpPr>
          <p:cNvPr id="14" name="Right Arrow 13"/>
          <p:cNvSpPr/>
          <p:nvPr/>
        </p:nvSpPr>
        <p:spPr>
          <a:xfrm rot="7574448">
            <a:off x="7405803" y="4255285"/>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1710041495"/>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166451" y="1130721"/>
            <a:ext cx="6090293" cy="5166531"/>
          </a:xfrm>
          <a:prstGeom prst="rect">
            <a:avLst/>
          </a:prstGeom>
          <a:ln>
            <a:solidFill>
              <a:schemeClr val="tx1"/>
            </a:solidFill>
          </a:ln>
        </p:spPr>
      </p:pic>
      <p:sp>
        <p:nvSpPr>
          <p:cNvPr id="4" name="Title 3"/>
          <p:cNvSpPr>
            <a:spLocks noGrp="1"/>
          </p:cNvSpPr>
          <p:nvPr>
            <p:ph type="title"/>
          </p:nvPr>
        </p:nvSpPr>
        <p:spPr/>
        <p:txBody>
          <a:bodyPr/>
          <a:lstStyle/>
          <a:p>
            <a:r>
              <a:rPr lang="en-US" dirty="0"/>
              <a:t>Add Jira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94</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1592351"/>
            <a:ext cx="4292899" cy="1169477"/>
          </a:xfrm>
          <a:prstGeom prst="rect">
            <a:avLst/>
          </a:prstGeom>
          <a:ln>
            <a:solidFill>
              <a:schemeClr val="tx1"/>
            </a:solidFill>
          </a:ln>
        </p:spPr>
      </p:pic>
      <p:cxnSp>
        <p:nvCxnSpPr>
          <p:cNvPr id="6" name="Straight Arrow Connector 5"/>
          <p:cNvCxnSpPr/>
          <p:nvPr/>
        </p:nvCxnSpPr>
        <p:spPr>
          <a:xfrm>
            <a:off x="3291002" y="2034398"/>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027052" y="17767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9" name="Right Arrow 8"/>
          <p:cNvSpPr/>
          <p:nvPr/>
        </p:nvSpPr>
        <p:spPr>
          <a:xfrm>
            <a:off x="4110649" y="2957179"/>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
        <p:nvSpPr>
          <p:cNvPr id="10" name="Oval 9"/>
          <p:cNvSpPr/>
          <p:nvPr/>
        </p:nvSpPr>
        <p:spPr>
          <a:xfrm>
            <a:off x="6538015"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6" name="Oval 15"/>
          <p:cNvSpPr/>
          <p:nvPr/>
        </p:nvSpPr>
        <p:spPr>
          <a:xfrm>
            <a:off x="9565063"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2104725476"/>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User in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95</a:t>
            </a:fld>
            <a:endParaRPr lang="en-US">
              <a:solidFill>
                <a:srgbClr val="37434F"/>
              </a:solidFill>
              <a:latin typeface="Arial"/>
            </a:endParaRPr>
          </a:p>
        </p:txBody>
      </p:sp>
      <p:sp>
        <p:nvSpPr>
          <p:cNvPr id="8" name="Rectangle 7"/>
          <p:cNvSpPr/>
          <p:nvPr/>
        </p:nvSpPr>
        <p:spPr>
          <a:xfrm>
            <a:off x="860981" y="2068001"/>
            <a:ext cx="9697040" cy="461665"/>
          </a:xfrm>
          <a:prstGeom prst="rect">
            <a:avLst/>
          </a:prstGeom>
        </p:spPr>
        <p:txBody>
          <a:bodyPr wrap="square">
            <a:spAutoFit/>
          </a:bodyPr>
          <a:lstStyle/>
          <a:p>
            <a:pPr defTabSz="1219170"/>
            <a:r>
              <a:rPr lang="en-US" sz="2400" dirty="0">
                <a:solidFill>
                  <a:srgbClr val="000000"/>
                </a:solidFill>
                <a:latin typeface="Arial"/>
                <a:hlinkClick r:id="rId2"/>
              </a:rPr>
              <a:t>https://</a:t>
            </a:r>
            <a:r>
              <a:rPr lang="en-US" sz="2400" dirty="0" err="1">
                <a:solidFill>
                  <a:srgbClr val="000000"/>
                </a:solidFill>
                <a:latin typeface="Arial"/>
                <a:hlinkClick r:id="rId2"/>
              </a:rPr>
              <a:t>confluence.atlassian.com</a:t>
            </a:r>
            <a:r>
              <a:rPr lang="en-US" sz="2400" dirty="0">
                <a:solidFill>
                  <a:srgbClr val="000000"/>
                </a:solidFill>
                <a:latin typeface="Arial"/>
                <a:hlinkClick r:id="rId2"/>
              </a:rPr>
              <a:t>/jira064/add-users-720412930.html</a:t>
            </a:r>
            <a:endParaRPr lang="en-US" sz="2400" dirty="0">
              <a:solidFill>
                <a:srgbClr val="000000"/>
              </a:solidFill>
              <a:latin typeface="Arial"/>
            </a:endParaRPr>
          </a:p>
        </p:txBody>
      </p:sp>
    </p:spTree>
    <p:extLst>
      <p:ext uri="{BB962C8B-B14F-4D97-AF65-F5344CB8AC3E}">
        <p14:creationId xmlns:p14="http://schemas.microsoft.com/office/powerpoint/2010/main" val="41078241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96</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1520" y="1495889"/>
            <a:ext cx="3222069" cy="1484057"/>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16457" y="2602873"/>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a:off x="5530590" y="2041101"/>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3721" y="444499"/>
            <a:ext cx="3737401" cy="3714773"/>
          </a:xfrm>
          <a:prstGeom prst="rect">
            <a:avLst/>
          </a:prstGeom>
          <a:ln>
            <a:solidFill>
              <a:schemeClr val="tx1"/>
            </a:solidFill>
          </a:ln>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39307" y="3768792"/>
            <a:ext cx="4020108" cy="1220797"/>
          </a:xfrm>
          <a:prstGeom prst="rect">
            <a:avLst/>
          </a:prstGeom>
          <a:ln>
            <a:solidFill>
              <a:schemeClr val="tx1"/>
            </a:solidFill>
          </a:ln>
        </p:spPr>
      </p:pic>
      <p:pic>
        <p:nvPicPr>
          <p:cNvPr id="11" name="Picture 10"/>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26400" y="3996965"/>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ight Arrow 11"/>
          <p:cNvSpPr/>
          <p:nvPr/>
        </p:nvSpPr>
        <p:spPr>
          <a:xfrm rot="10800000">
            <a:off x="6561057" y="504677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70291" y="4374038"/>
            <a:ext cx="4711576" cy="2092479"/>
          </a:xfrm>
          <a:prstGeom prst="rect">
            <a:avLst/>
          </a:prstGeom>
          <a:ln>
            <a:solidFill>
              <a:schemeClr val="tx1"/>
            </a:solidFill>
          </a:ln>
        </p:spPr>
      </p:pic>
    </p:spTree>
    <p:extLst>
      <p:ext uri="{BB962C8B-B14F-4D97-AF65-F5344CB8AC3E}">
        <p14:creationId xmlns:p14="http://schemas.microsoft.com/office/powerpoint/2010/main" val="802311602"/>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a:t>BACKUP / BACKGROUND</a:t>
            </a:r>
          </a:p>
        </p:txBody>
      </p:sp>
    </p:spTree>
    <p:extLst>
      <p:ext uri="{BB962C8B-B14F-4D97-AF65-F5344CB8AC3E}">
        <p14:creationId xmlns:p14="http://schemas.microsoft.com/office/powerpoint/2010/main" val="1084597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E39D-6573-4B29-9FC4-F05BC68681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139F02-BB75-4CF9-84E9-9A0C8DD73309}"/>
              </a:ext>
            </a:extLst>
          </p:cNvPr>
          <p:cNvSpPr>
            <a:spLocks noGrp="1"/>
          </p:cNvSpPr>
          <p:nvPr>
            <p:ph idx="1"/>
          </p:nvPr>
        </p:nvSpPr>
        <p:spPr/>
        <p:txBody>
          <a:bodyPr>
            <a:normAutofit fontScale="85000" lnSpcReduction="20000"/>
          </a:bodyPr>
          <a:lstStyle/>
          <a:p>
            <a:r>
              <a:rPr lang="de-DE" dirty="0"/>
              <a:t>Create Instance Profile IAM </a:t>
            </a:r>
            <a:r>
              <a:rPr lang="de-DE" dirty="0" err="1"/>
              <a:t>Role</a:t>
            </a:r>
            <a:endParaRPr lang="de-DE" dirty="0"/>
          </a:p>
          <a:p>
            <a:pPr lvl="1"/>
            <a:r>
              <a:rPr lang="en-US" dirty="0">
                <a:hlinkClick r:id="rId2"/>
              </a:rPr>
              <a:t>https://docs.aws.amazon.com/codedeploy/latest/userguide/getting-started-create-iam-instance-profile.html#getting-started-create-iam-instance-profile-console</a:t>
            </a:r>
            <a:endParaRPr lang="en-US" dirty="0"/>
          </a:p>
          <a:p>
            <a:pPr lvl="1"/>
            <a:r>
              <a:rPr lang="en-US" dirty="0"/>
              <a:t>This is the Role that is used to execute code within the EC2 Instance, </a:t>
            </a:r>
            <a:r>
              <a:rPr lang="en-US" dirty="0" err="1"/>
              <a:t>e.g</a:t>
            </a:r>
            <a:r>
              <a:rPr lang="en-US" dirty="0"/>
              <a:t>: Execute the AWS </a:t>
            </a:r>
            <a:r>
              <a:rPr lang="en-US" dirty="0" err="1"/>
              <a:t>CodeDeploy</a:t>
            </a:r>
            <a:r>
              <a:rPr lang="en-US" dirty="0"/>
              <a:t> Scripts</a:t>
            </a:r>
          </a:p>
          <a:p>
            <a:r>
              <a:rPr lang="de-DE" dirty="0"/>
              <a:t>C</a:t>
            </a:r>
            <a:r>
              <a:rPr lang="en-US" dirty="0" err="1"/>
              <a:t>reate</a:t>
            </a:r>
            <a:r>
              <a:rPr lang="en-US" dirty="0"/>
              <a:t> Service Role IAM Role</a:t>
            </a:r>
          </a:p>
          <a:p>
            <a:pPr lvl="1"/>
            <a:r>
              <a:rPr lang="en-US" dirty="0"/>
              <a:t>This Role is needed to let </a:t>
            </a:r>
            <a:r>
              <a:rPr lang="en-US" dirty="0" err="1"/>
              <a:t>CodePipeline</a:t>
            </a:r>
            <a:r>
              <a:rPr lang="en-US" dirty="0"/>
              <a:t> or </a:t>
            </a:r>
            <a:r>
              <a:rPr lang="en-US" dirty="0" err="1"/>
              <a:t>CodeDeploy</a:t>
            </a:r>
            <a:r>
              <a:rPr lang="en-US" dirty="0"/>
              <a:t> execute and access other AWS Resources &amp; Actions</a:t>
            </a:r>
          </a:p>
          <a:p>
            <a:pPr lvl="1"/>
            <a:r>
              <a:rPr lang="en-US" dirty="0"/>
              <a:t>We need one for our </a:t>
            </a:r>
            <a:r>
              <a:rPr lang="en-US" dirty="0" err="1"/>
              <a:t>CodeDeploy</a:t>
            </a:r>
            <a:r>
              <a:rPr lang="en-US" dirty="0"/>
              <a:t>/</a:t>
            </a:r>
            <a:r>
              <a:rPr lang="en-US" dirty="0" err="1"/>
              <a:t>CodePipeline</a:t>
            </a:r>
            <a:r>
              <a:rPr lang="en-US" dirty="0"/>
              <a:t> as well as one for Lambda</a:t>
            </a:r>
          </a:p>
          <a:p>
            <a:r>
              <a:rPr lang="en-US" dirty="0"/>
              <a:t>Create DynamoDB Tables for </a:t>
            </a:r>
            <a:r>
              <a:rPr lang="en-US" dirty="0" err="1"/>
              <a:t>BuildValidationRequests</a:t>
            </a:r>
            <a:r>
              <a:rPr lang="en-US" dirty="0"/>
              <a:t> and one for </a:t>
            </a:r>
            <a:r>
              <a:rPr lang="en-US" dirty="0" err="1"/>
              <a:t>ContinuousPerformanceBuildData</a:t>
            </a:r>
            <a:endParaRPr lang="en-US" dirty="0"/>
          </a:p>
          <a:p>
            <a:r>
              <a:rPr lang="en-US" dirty="0"/>
              <a:t>Create 2 EC2 Instances</a:t>
            </a:r>
          </a:p>
          <a:p>
            <a:r>
              <a:rPr lang="en-US" dirty="0"/>
              <a:t>Create Lambda Functions</a:t>
            </a:r>
          </a:p>
          <a:p>
            <a:r>
              <a:rPr lang="en-US" dirty="0"/>
              <a:t>Create </a:t>
            </a:r>
            <a:r>
              <a:rPr lang="en-US" dirty="0" err="1"/>
              <a:t>CodeDeploy</a:t>
            </a:r>
            <a:r>
              <a:rPr lang="en-US" dirty="0"/>
              <a:t> and </a:t>
            </a:r>
            <a:r>
              <a:rPr lang="en-US" dirty="0" err="1"/>
              <a:t>CodePipeline</a:t>
            </a:r>
            <a:endParaRPr lang="en-US" dirty="0"/>
          </a:p>
        </p:txBody>
      </p:sp>
    </p:spTree>
    <p:extLst>
      <p:ext uri="{BB962C8B-B14F-4D97-AF65-F5344CB8AC3E}">
        <p14:creationId xmlns:p14="http://schemas.microsoft.com/office/powerpoint/2010/main" val="2491825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6468-0D39-47F9-ACC3-742FD4332C35}"/>
              </a:ext>
            </a:extLst>
          </p:cNvPr>
          <p:cNvSpPr>
            <a:spLocks noGrp="1"/>
          </p:cNvSpPr>
          <p:nvPr>
            <p:ph type="title"/>
          </p:nvPr>
        </p:nvSpPr>
        <p:spPr/>
        <p:txBody>
          <a:bodyPr/>
          <a:lstStyle/>
          <a:p>
            <a:r>
              <a:rPr lang="de-DE" dirty="0"/>
              <a:t>Troubleshooting Information</a:t>
            </a:r>
            <a:endParaRPr lang="en-US" dirty="0"/>
          </a:p>
        </p:txBody>
      </p:sp>
      <p:sp>
        <p:nvSpPr>
          <p:cNvPr id="3" name="Content Placeholder 2">
            <a:extLst>
              <a:ext uri="{FF2B5EF4-FFF2-40B4-BE49-F238E27FC236}">
                <a16:creationId xmlns:a16="http://schemas.microsoft.com/office/drawing/2014/main" id="{9A58CB9A-1C64-468D-97F6-76CA812EBF45}"/>
              </a:ext>
            </a:extLst>
          </p:cNvPr>
          <p:cNvSpPr>
            <a:spLocks noGrp="1"/>
          </p:cNvSpPr>
          <p:nvPr>
            <p:ph idx="1"/>
          </p:nvPr>
        </p:nvSpPr>
        <p:spPr/>
        <p:txBody>
          <a:bodyPr/>
          <a:lstStyle/>
          <a:p>
            <a:r>
              <a:rPr lang="de-DE" dirty="0" err="1"/>
              <a:t>CodeDeploy</a:t>
            </a:r>
            <a:endParaRPr lang="de-DE" dirty="0"/>
          </a:p>
          <a:p>
            <a:pPr lvl="1"/>
            <a:r>
              <a:rPr lang="de-DE" dirty="0"/>
              <a:t>/</a:t>
            </a:r>
            <a:r>
              <a:rPr lang="de-DE" dirty="0" err="1"/>
              <a:t>opt</a:t>
            </a:r>
            <a:r>
              <a:rPr lang="de-DE" dirty="0"/>
              <a:t>/</a:t>
            </a:r>
            <a:r>
              <a:rPr lang="de-DE" dirty="0" err="1"/>
              <a:t>codedeploy</a:t>
            </a:r>
            <a:r>
              <a:rPr lang="de-DE" dirty="0"/>
              <a:t>-agent/</a:t>
            </a:r>
            <a:r>
              <a:rPr lang="de-DE" dirty="0" err="1"/>
              <a:t>deployment</a:t>
            </a:r>
            <a:r>
              <a:rPr lang="de-DE" dirty="0"/>
              <a:t>-root</a:t>
            </a:r>
          </a:p>
          <a:p>
            <a:pPr lvl="2"/>
            <a:r>
              <a:rPr lang="de-DE" dirty="0"/>
              <a:t>&lt;DEPLOYMENT-ID&gt;/&lt;REVISION-ID&gt;</a:t>
            </a:r>
            <a:endParaRPr lang="en-US" dirty="0"/>
          </a:p>
        </p:txBody>
      </p:sp>
    </p:spTree>
    <p:extLst>
      <p:ext uri="{BB962C8B-B14F-4D97-AF65-F5344CB8AC3E}">
        <p14:creationId xmlns:p14="http://schemas.microsoft.com/office/powerpoint/2010/main" val="674464812"/>
      </p:ext>
    </p:extLst>
  </p:cSld>
  <p:clrMapOvr>
    <a:masterClrMapping/>
  </p:clrMapOvr>
</p:sld>
</file>

<file path=ppt/theme/theme1.xml><?xml version="1.0" encoding="utf-8"?>
<a:theme xmlns:a="http://schemas.openxmlformats.org/drawingml/2006/main" name="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dynatrace_template_WIP" id="{A59B1A05-1915-E947-820E-330A9FC1DC96}" vid="{5C91A13E-04C9-8A4E-9895-27E8E5143B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xMatters 201516x9">
  <a:themeElements>
    <a:clrScheme name="Custom 2">
      <a:dk1>
        <a:srgbClr val="000000"/>
      </a:dk1>
      <a:lt1>
        <a:srgbClr val="FFFFFF"/>
      </a:lt1>
      <a:dk2>
        <a:srgbClr val="37434F"/>
      </a:dk2>
      <a:lt2>
        <a:srgbClr val="8D9295"/>
      </a:lt2>
      <a:accent1>
        <a:srgbClr val="89C506"/>
      </a:accent1>
      <a:accent2>
        <a:srgbClr val="27B4E7"/>
      </a:accent2>
      <a:accent3>
        <a:srgbClr val="1BA0B1"/>
      </a:accent3>
      <a:accent4>
        <a:srgbClr val="485CD0"/>
      </a:accent4>
      <a:accent5>
        <a:srgbClr val="F2AD18"/>
      </a:accent5>
      <a:accent6>
        <a:srgbClr val="EB4D1A"/>
      </a:accent6>
      <a:hlink>
        <a:srgbClr val="99CC00"/>
      </a:hlink>
      <a:folHlink>
        <a:srgbClr val="8D9295"/>
      </a:folHlink>
    </a:clrScheme>
    <a:fontScheme name="Custom 8">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Autofit/>
      </a:bodyPr>
      <a:lstStyle>
        <a:defPPr>
          <a:defRPr sz="1400" dirty="0" smtClean="0">
            <a:solidFill>
              <a:schemeClr val="tx2"/>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dynatrace_template_01_2017</Template>
  <TotalTime>7163</TotalTime>
  <Words>4928</Words>
  <Application>Microsoft Office PowerPoint</Application>
  <PresentationFormat>Widescreen</PresentationFormat>
  <Paragraphs>760</Paragraphs>
  <Slides>101</Slides>
  <Notes>1</Notes>
  <HiddenSlides>1</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101</vt:i4>
      </vt:variant>
    </vt:vector>
  </HeadingPairs>
  <TitlesOfParts>
    <vt:vector size="116" baseType="lpstr">
      <vt:lpstr>Arial Unicode MS</vt:lpstr>
      <vt:lpstr>SimSun</vt:lpstr>
      <vt:lpstr>Arial</vt:lpstr>
      <vt:lpstr>Arial Narrow</vt:lpstr>
      <vt:lpstr>Calibri</vt:lpstr>
      <vt:lpstr>Calibri Light</vt:lpstr>
      <vt:lpstr>Courier New</vt:lpstr>
      <vt:lpstr>Liberation Sans</vt:lpstr>
      <vt:lpstr>Lucida Sans</vt:lpstr>
      <vt:lpstr>Verdana</vt:lpstr>
      <vt:lpstr>Wingdings</vt:lpstr>
      <vt:lpstr>master_master</vt:lpstr>
      <vt:lpstr>Office Theme</vt:lpstr>
      <vt:lpstr>xMatters 201516x9</vt:lpstr>
      <vt:lpstr>Document</vt:lpstr>
      <vt:lpstr>PowerPoint Presentation</vt:lpstr>
      <vt:lpstr>PowerPoint Presentation</vt:lpstr>
      <vt:lpstr>What we asked from you</vt:lpstr>
      <vt:lpstr>Prerequisites: AWS with Dynatrace</vt:lpstr>
      <vt:lpstr>#1 - Prerequisites Sanity Check: AWS</vt:lpstr>
      <vt:lpstr>#2 - Prerequisites Sanity Check: Dynatrace</vt:lpstr>
      <vt:lpstr>#3 - Prerequisites Sanity Check: xMatters</vt:lpstr>
      <vt:lpstr>PowerPoint Presentation</vt:lpstr>
      <vt:lpstr>Before we get started – we need to copy some files</vt:lpstr>
      <vt:lpstr>#1 Launching the CloudFormation Stack</vt:lpstr>
      <vt:lpstr>#2 Launching the CloudFormation Stack: Upload Template</vt:lpstr>
      <vt:lpstr>#3 Launching the CloudFormation Stack: Filling in the details</vt:lpstr>
      <vt:lpstr>#4 Launching the CloudFormation Stack: Confirm and Create!</vt:lpstr>
      <vt:lpstr>#5 Launching the CloudFormation Stack: Follow Events during Creation!</vt:lpstr>
      <vt:lpstr>#5 Launching the CloudFormation Stack: DONE! Check Outputs!</vt:lpstr>
      <vt:lpstr>PowerPoint Presentation</vt:lpstr>
      <vt:lpstr>CloudFormation Template Created the following</vt:lpstr>
      <vt:lpstr>Explore our 2 EC2 Instances: Staging &amp; Production</vt:lpstr>
      <vt:lpstr>In Dynatrace Web UI: View Hosts and Validate monitored EC2 Instances</vt:lpstr>
      <vt:lpstr>Explore AWS CodePipeline: First run already on its way but will FAIL!</vt:lpstr>
      <vt:lpstr>What does AWS CodeDeploy do during Deployment?</vt:lpstr>
      <vt:lpstr>What does PushDynatraceDeploymentInfo do? And WHY can it FAIL?</vt:lpstr>
      <vt:lpstr>Configure Service Tagging Rules to Automatically apply Staging vs Production Tags</vt:lpstr>
      <vt:lpstr>Lets Run the Pipeline Again: Should run through without a problem</vt:lpstr>
      <vt:lpstr>Lets Explore our Application in Staging: Not a Web UI Masterpiece – but it works </vt:lpstr>
      <vt:lpstr>Explore our Services in Dynatrace: Everything Monitored, Everything Tagged</vt:lpstr>
      <vt:lpstr>Same CodeDeploy scripts used for Staging &amp; Production: We can validate in Dynatrace!</vt:lpstr>
      <vt:lpstr>CodeDeploy also used to deploy a “Load Test”: Very Simple – I Know </vt:lpstr>
      <vt:lpstr>PowerPoint Presentation</vt:lpstr>
      <vt:lpstr>Manual Approval: #1 Compare Staging with Production</vt:lpstr>
      <vt:lpstr>Manual Approval: #1 Compare Staging with Staging Yesterday!</vt:lpstr>
      <vt:lpstr>PowerPoint Presentation</vt:lpstr>
      <vt:lpstr>Continuous Performance: Inspired by Dynatrace Performance Architect Team</vt:lpstr>
      <vt:lpstr>“Monspec”: Performance Signature as Code for Continuous Performance Validation</vt:lpstr>
      <vt:lpstr>“Monspec”: Continuous Build Validation in Action across Pipeline runs!</vt:lpstr>
      <vt:lpstr>Integrating with AWS CodePipeline</vt:lpstr>
      <vt:lpstr>Build Validation: Explore DynamoDB BuildValidationRequest Table</vt:lpstr>
      <vt:lpstr>Build Validation: Explore “Register Staging Validation”</vt:lpstr>
      <vt:lpstr>Build Validation: Explore “AWS CloudWatch Rule”</vt:lpstr>
      <vt:lpstr>PowerPoint Presentation</vt:lpstr>
      <vt:lpstr>Lets execute another build and test the automatic approval</vt:lpstr>
      <vt:lpstr>Explore the Build Validation Report</vt:lpstr>
      <vt:lpstr>Simulating Different “Bad” Builds</vt:lpstr>
      <vt:lpstr>Lets Deploy Build 2 and Build 3</vt:lpstr>
      <vt:lpstr>Background on “Monitoring as Code” – Introducing “monspec.json”</vt:lpstr>
      <vt:lpstr>Background on “Monitoring as Code” – Introducing “monspec.json”</vt:lpstr>
      <vt:lpstr>Background on “Monitoring as Code” – Introducing “monspec.json”</vt:lpstr>
      <vt:lpstr>PowerPoint Presentation</vt:lpstr>
      <vt:lpstr>Problem Notifications, Escalation &amp; Triage Process</vt:lpstr>
      <vt:lpstr>Alerting Profiles: Better Notification Management</vt:lpstr>
      <vt:lpstr>xMatters Integration Configuration</vt:lpstr>
      <vt:lpstr>Lets simulate a Problem: Switch to Build #4</vt:lpstr>
      <vt:lpstr>PowerPoint Presentation</vt:lpstr>
      <vt:lpstr>Self-Healing: Rollback Scenario with AWS Lambda and AWS CodeDeploy</vt:lpstr>
      <vt:lpstr>Configure the Integration</vt:lpstr>
      <vt:lpstr>Lets simulate a Problem: Switch to Build #4</vt:lpstr>
      <vt:lpstr>More Information</vt:lpstr>
      <vt:lpstr>PowerPoint Presentation</vt:lpstr>
      <vt:lpstr>Service Naming Rules: Distinguish services between Staging and Production</vt:lpstr>
      <vt:lpstr>Here is the result! Nicer Service Names!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PowerPoint Presentation</vt:lpstr>
      <vt:lpstr>Deleting the Stack: Otherwise you will see costs the longer your environment runs!</vt:lpstr>
      <vt:lpstr>PowerPoint Presentation</vt:lpstr>
      <vt:lpstr>PowerPoint Presentation</vt:lpstr>
      <vt:lpstr>xMatters and Dynatrace integration</vt:lpstr>
      <vt:lpstr>What is xMatters and What can it add to Dynatrace?</vt:lpstr>
      <vt:lpstr>Integration Installation and Configuration Overview</vt:lpstr>
      <vt:lpstr>Generate Dynatrace Token Value</vt:lpstr>
      <vt:lpstr>Download Dynatrace Communications Plan</vt:lpstr>
      <vt:lpstr>Create xMatters Trial Instance</vt:lpstr>
      <vt:lpstr>Import Communications Plan</vt:lpstr>
      <vt:lpstr>Set Recipients</vt:lpstr>
      <vt:lpstr>Set Recipients</vt:lpstr>
      <vt:lpstr>Update Dynatrace Endpoint</vt:lpstr>
      <vt:lpstr>Update Dynatrace Token Value</vt:lpstr>
      <vt:lpstr>Get iuser password</vt:lpstr>
      <vt:lpstr>Get iuser password</vt:lpstr>
      <vt:lpstr>Copy Target URL</vt:lpstr>
      <vt:lpstr>Copy Target URL</vt:lpstr>
      <vt:lpstr>Create Dynatrace Webhook</vt:lpstr>
      <vt:lpstr>Create Dynatrace Webhook</vt:lpstr>
      <vt:lpstr>Test!</vt:lpstr>
      <vt:lpstr>Optional Jira Cloud Integration</vt:lpstr>
      <vt:lpstr>Create Outbound Integration for Jira</vt:lpstr>
      <vt:lpstr>Create Outbound Integration for Jira</vt:lpstr>
      <vt:lpstr>Create Outbound Integration for Jira</vt:lpstr>
      <vt:lpstr>Update Project Key and Issue Type to Match Jira</vt:lpstr>
      <vt:lpstr>Add a Response Option</vt:lpstr>
      <vt:lpstr>Add Jira Endpoint</vt:lpstr>
      <vt:lpstr>Create xMatters User in Jira</vt:lpstr>
      <vt:lpstr>Test!</vt:lpstr>
      <vt:lpstr>PowerPoint Presentation</vt:lpstr>
      <vt:lpstr>PowerPoint Presentation</vt:lpstr>
      <vt:lpstr>Troubleshooting Information</vt:lpstr>
      <vt:lpstr>PowerPoint Presentation</vt:lpstr>
      <vt:lpstr>Dynatrace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Bateman, Ryan</dc:creator>
  <cp:lastModifiedBy>Grabner, Andreas</cp:lastModifiedBy>
  <cp:revision>202</cp:revision>
  <cp:lastPrinted>2016-08-25T08:30:24Z</cp:lastPrinted>
  <dcterms:created xsi:type="dcterms:W3CDTF">2017-02-06T18:40:06Z</dcterms:created>
  <dcterms:modified xsi:type="dcterms:W3CDTF">2018-02-06T17:59:39Z</dcterms:modified>
</cp:coreProperties>
</file>